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8" r:id="rId2"/>
    <p:sldId id="260" r:id="rId3"/>
    <p:sldId id="293" r:id="rId4"/>
    <p:sldId id="268" r:id="rId5"/>
    <p:sldId id="269" r:id="rId6"/>
    <p:sldId id="271" r:id="rId7"/>
    <p:sldId id="299" r:id="rId8"/>
    <p:sldId id="296" r:id="rId9"/>
    <p:sldId id="298" r:id="rId10"/>
    <p:sldId id="257" r:id="rId11"/>
    <p:sldId id="301" r:id="rId12"/>
    <p:sldId id="302" r:id="rId13"/>
    <p:sldId id="324" r:id="rId14"/>
    <p:sldId id="331" r:id="rId15"/>
    <p:sldId id="338" r:id="rId16"/>
    <p:sldId id="304" r:id="rId17"/>
    <p:sldId id="312" r:id="rId18"/>
    <p:sldId id="305" r:id="rId19"/>
    <p:sldId id="306" r:id="rId20"/>
    <p:sldId id="313" r:id="rId21"/>
    <p:sldId id="346" r:id="rId22"/>
    <p:sldId id="278" r:id="rId23"/>
    <p:sldId id="279" r:id="rId24"/>
    <p:sldId id="280" r:id="rId25"/>
    <p:sldId id="281" r:id="rId26"/>
    <p:sldId id="282" r:id="rId27"/>
    <p:sldId id="347" r:id="rId28"/>
    <p:sldId id="343" r:id="rId29"/>
    <p:sldId id="340" r:id="rId30"/>
    <p:sldId id="349" r:id="rId31"/>
    <p:sldId id="353" r:id="rId32"/>
    <p:sldId id="354" r:id="rId33"/>
    <p:sldId id="350" r:id="rId34"/>
    <p:sldId id="352" r:id="rId35"/>
    <p:sldId id="357" r:id="rId36"/>
    <p:sldId id="358" r:id="rId37"/>
    <p:sldId id="359" r:id="rId38"/>
    <p:sldId id="360" r:id="rId39"/>
    <p:sldId id="361" r:id="rId40"/>
    <p:sldId id="351" r:id="rId41"/>
    <p:sldId id="362" r:id="rId42"/>
    <p:sldId id="363" r:id="rId43"/>
    <p:sldId id="365" r:id="rId44"/>
    <p:sldId id="367" r:id="rId45"/>
    <p:sldId id="364" r:id="rId46"/>
    <p:sldId id="368" r:id="rId47"/>
    <p:sldId id="369" r:id="rId48"/>
    <p:sldId id="370" r:id="rId49"/>
    <p:sldId id="371" r:id="rId50"/>
    <p:sldId id="341" r:id="rId51"/>
    <p:sldId id="344" r:id="rId52"/>
    <p:sldId id="342" r:id="rId53"/>
    <p:sldId id="348" r:id="rId54"/>
    <p:sldId id="317" r:id="rId55"/>
    <p:sldId id="339" r:id="rId56"/>
    <p:sldId id="315" r:id="rId57"/>
    <p:sldId id="318" r:id="rId58"/>
    <p:sldId id="319" r:id="rId59"/>
    <p:sldId id="391" r:id="rId60"/>
    <p:sldId id="316" r:id="rId61"/>
    <p:sldId id="392" r:id="rId62"/>
    <p:sldId id="383" r:id="rId63"/>
    <p:sldId id="374" r:id="rId64"/>
    <p:sldId id="372" r:id="rId65"/>
    <p:sldId id="385" r:id="rId66"/>
    <p:sldId id="380" r:id="rId67"/>
    <p:sldId id="379" r:id="rId68"/>
    <p:sldId id="384" r:id="rId69"/>
    <p:sldId id="389" r:id="rId70"/>
    <p:sldId id="396" r:id="rId71"/>
    <p:sldId id="388" r:id="rId72"/>
    <p:sldId id="381" r:id="rId73"/>
    <p:sldId id="377" r:id="rId74"/>
    <p:sldId id="382" r:id="rId75"/>
    <p:sldId id="386" r:id="rId76"/>
    <p:sldId id="394" r:id="rId77"/>
    <p:sldId id="387" r:id="rId78"/>
    <p:sldId id="261" r:id="rId79"/>
    <p:sldId id="259" r:id="rId80"/>
    <p:sldId id="375" r:id="rId81"/>
    <p:sldId id="378" r:id="rId82"/>
    <p:sldId id="264" r:id="rId83"/>
    <p:sldId id="263" r:id="rId84"/>
    <p:sldId id="397" r:id="rId85"/>
    <p:sldId id="395" r:id="rId86"/>
    <p:sldId id="262" r:id="rId87"/>
    <p:sldId id="376" r:id="rId88"/>
    <p:sldId id="398" r:id="rId89"/>
    <p:sldId id="373" r:id="rId90"/>
    <p:sldId id="307" r:id="rId91"/>
    <p:sldId id="314" r:id="rId92"/>
    <p:sldId id="292" r:id="rId93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39933"/>
    <a:srgbClr val="FF00FF"/>
    <a:srgbClr val="00CC00"/>
    <a:srgbClr val="CC00FF"/>
    <a:srgbClr val="FDF4E9"/>
    <a:srgbClr val="9FA069"/>
    <a:srgbClr val="DCAA46"/>
    <a:srgbClr val="F0DC8C"/>
    <a:srgbClr val="E6D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0CF5A-5B82-4D0A-8B63-03D8A4657EBA}" v="50" dt="2019-06-17T22:03:26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4" autoAdjust="0"/>
    <p:restoredTop sz="96305" autoAdjust="0"/>
  </p:normalViewPr>
  <p:slideViewPr>
    <p:cSldViewPr>
      <p:cViewPr varScale="1">
        <p:scale>
          <a:sx n="101" d="100"/>
          <a:sy n="101" d="100"/>
        </p:scale>
        <p:origin x="132" y="204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12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18.png"/><Relationship Id="rId5" Type="http://schemas.openxmlformats.org/officeDocument/2006/relationships/image" Target="../media/image280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280.png"/><Relationship Id="rId10" Type="http://schemas.openxmlformats.org/officeDocument/2006/relationships/image" Target="../media/image360.png"/><Relationship Id="rId4" Type="http://schemas.openxmlformats.org/officeDocument/2006/relationships/image" Target="../media/image27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jmaren/2D-Cluster-Variation-Method" TargetMode="External"/><Relationship Id="rId4" Type="http://schemas.openxmlformats.org/officeDocument/2006/relationships/hyperlink" Target="https://github.com/ajmar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65397" y="1133474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359194" y="2296491"/>
            <a:ext cx="7315201" cy="2185127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Method: </a:t>
            </a:r>
            <a:r>
              <a:rPr lang="en-US" sz="2400" dirty="0">
                <a:latin typeface="Britannic Bold" pitchFamily="34" charset="0"/>
              </a:rPr>
              <a:t>Comparison of Computational and </a:t>
            </a:r>
          </a:p>
          <a:p>
            <a:pPr algn="ctr"/>
            <a:r>
              <a:rPr lang="en-US" sz="2400" dirty="0">
                <a:latin typeface="Britannic Bold" pitchFamily="34" charset="0"/>
              </a:rPr>
              <a:t>Analytic Results 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1"/>
            <a:ext cx="6858001" cy="1014058"/>
            <a:chOff x="1600200" y="4572000"/>
            <a:chExt cx="6858001" cy="867298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28889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5" y="511199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43627" y="5650854"/>
            <a:ext cx="2558740" cy="3384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Revised: December 29,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3 C 0.08902 0.09334 0.05698 -0.00736 0.03551 -0.03922 C 0.01405 -0.07108 -0.00205 -0.00327 -0.00789 0.00327 C -0.01373 0.0098 -0.00126 0.00081 -4.54545E-7 2.94118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4" y="-12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0" y="1066800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199" y="1066801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6352" y="5676901"/>
            <a:ext cx="3160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(a)</a:t>
            </a:r>
          </a:p>
          <a:p>
            <a:pPr algn="ctr"/>
            <a:r>
              <a:rPr lang="en-US" sz="2200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4855" y="5676901"/>
            <a:ext cx="3998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(b)</a:t>
            </a:r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94558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592705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997889" y="734640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3706511" y="3996669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0.250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0.125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0.125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3706511" y="5105400"/>
            <a:ext cx="228600" cy="479788"/>
            <a:chOff x="8915400" y="6606812"/>
            <a:chExt cx="228600" cy="479788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825566" y="105335"/>
            <a:ext cx="640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 Can Obtain Analytic Results for Certain Cases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0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0029" y="2313072"/>
            <a:ext cx="7316771" cy="1993338"/>
            <a:chOff x="1408128" y="4064424"/>
            <a:chExt cx="7316771" cy="1993338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076208"/>
              <a:ext cx="7315200" cy="1969770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We Previously Presented the Analytic Solution: 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The Left-Hand-Side Axis: Variations in Epsilon1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Illustration of Grid Patterns in the 2-D CVM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32" y="5897328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28" y="4064424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890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1228988" y="67403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1219200" y="3006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1248563" y="37242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2241080" y="61425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2257565" y="53755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2255419" y="46405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2241080" y="68971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2439489" y="30985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1219200" y="59977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1238776" y="52453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1219200" y="45040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2463813" y="3126194"/>
            <a:ext cx="60470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3223348" y="30144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960736" y="29155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5462701" y="29189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971466" y="29415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8510817" y="29284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4704927" y="30177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6196697" y="30070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753609" y="30200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2262479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756094" y="22933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5235598" y="22896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773623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8283710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2249725" y="38797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779668" y="25593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2212419" y="26670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616126" y="465240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8173537" y="26670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6695751" y="26670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5162115" y="26670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3634811" y="26670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752600" y="37187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752600" y="44822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752600" y="52369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752600" y="59814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752600" y="67266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4569703" y="1905000"/>
            <a:ext cx="3714007" cy="453054"/>
            <a:chOff x="3378303" y="1312247"/>
            <a:chExt cx="3714007" cy="453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3" y="1368563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490570" y="143529"/>
            <a:ext cx="706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Illustrating a Point on the eps0 = 0, eps1 Variation Axis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epsilon0 = 0 (no activation enthalpy), we are working down the left-hand-side vertical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4807F2-00BB-4921-A15C-ADA2F53C1A1A}"/>
              </a:ext>
            </a:extLst>
          </p:cNvPr>
          <p:cNvGrpSpPr/>
          <p:nvPr/>
        </p:nvGrpSpPr>
        <p:grpSpPr>
          <a:xfrm>
            <a:off x="3245794" y="3559539"/>
            <a:ext cx="5901805" cy="478964"/>
            <a:chOff x="8738038" y="5206367"/>
            <a:chExt cx="1930613" cy="76997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62BEDF-D7FE-4F0C-ACE1-ED2565610C49}"/>
                </a:ext>
              </a:extLst>
            </p:cNvPr>
            <p:cNvSpPr txBox="1"/>
            <p:nvPr/>
          </p:nvSpPr>
          <p:spPr>
            <a:xfrm>
              <a:off x="9930156" y="5343292"/>
              <a:ext cx="718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0.500; FE = -0.697 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E0EEC8A-C212-4DC1-A97B-5BBA3E140E4F}"/>
                </a:ext>
              </a:extLst>
            </p:cNvPr>
            <p:cNvSpPr/>
            <p:nvPr/>
          </p:nvSpPr>
          <p:spPr>
            <a:xfrm>
              <a:off x="8738038" y="5206367"/>
              <a:ext cx="1930613" cy="7699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7CCCE57-12C0-4115-B020-D8210744143A}"/>
                </a:ext>
              </a:extLst>
            </p:cNvPr>
            <p:cNvSpPr txBox="1"/>
            <p:nvPr/>
          </p:nvSpPr>
          <p:spPr>
            <a:xfrm>
              <a:off x="8897566" y="5362339"/>
              <a:ext cx="748099" cy="54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eps0 = 0 and h = 1.0: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/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blipFill>
                  <a:blip r:embed="rId4"/>
                  <a:stretch>
                    <a:fillRect t="-40000" b="-1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967EA3-C8FD-484A-AB75-FC8A1F66190F}"/>
              </a:ext>
            </a:extLst>
          </p:cNvPr>
          <p:cNvGrpSpPr/>
          <p:nvPr/>
        </p:nvGrpSpPr>
        <p:grpSpPr>
          <a:xfrm>
            <a:off x="2309474" y="2895600"/>
            <a:ext cx="329502" cy="428655"/>
            <a:chOff x="8846300" y="1552545"/>
            <a:chExt cx="329502" cy="42865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1C67E80E-FCA6-49C1-9AC9-DF80867EEB64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F5E7CC-E96B-44DB-9E8F-94160113BE8E}"/>
                </a:ext>
              </a:extLst>
            </p:cNvPr>
            <p:cNvSpPr txBox="1"/>
            <p:nvPr/>
          </p:nvSpPr>
          <p:spPr>
            <a:xfrm>
              <a:off x="8861292" y="15525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03D36A-C441-4A86-A8F6-235922407085}"/>
              </a:ext>
            </a:extLst>
          </p:cNvPr>
          <p:cNvGrpSpPr/>
          <p:nvPr/>
        </p:nvGrpSpPr>
        <p:grpSpPr>
          <a:xfrm>
            <a:off x="3388976" y="3619910"/>
            <a:ext cx="329499" cy="418593"/>
            <a:chOff x="8846300" y="1562607"/>
            <a:chExt cx="329499" cy="418593"/>
          </a:xfrm>
        </p:grpSpPr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350EE47C-D332-4076-8799-B30744196486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FECD9D6-8585-4967-8FFB-3DBD635EA623}"/>
                </a:ext>
              </a:extLst>
            </p:cNvPr>
            <p:cNvSpPr txBox="1"/>
            <p:nvPr/>
          </p:nvSpPr>
          <p:spPr>
            <a:xfrm>
              <a:off x="8861289" y="15626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69A8334-9985-4192-8B25-D79EE2263A4A}"/>
              </a:ext>
            </a:extLst>
          </p:cNvPr>
          <p:cNvSpPr/>
          <p:nvPr/>
        </p:nvSpPr>
        <p:spPr>
          <a:xfrm>
            <a:off x="2514600" y="3559539"/>
            <a:ext cx="562118" cy="3194409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05E47-F07A-4BDA-B8F7-F7EBE843169E}"/>
              </a:ext>
            </a:extLst>
          </p:cNvPr>
          <p:cNvSpPr txBox="1"/>
          <p:nvPr/>
        </p:nvSpPr>
        <p:spPr>
          <a:xfrm>
            <a:off x="3027397" y="4786975"/>
            <a:ext cx="294895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fill in values along this vertical axis</a:t>
            </a:r>
          </a:p>
        </p:txBody>
      </p:sp>
    </p:spTree>
    <p:extLst>
      <p:ext uri="{BB962C8B-B14F-4D97-AF65-F5344CB8AC3E}">
        <p14:creationId xmlns:p14="http://schemas.microsoft.com/office/powerpoint/2010/main" val="21902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966646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23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2553450">
            <a:off x="1243095" y="4517826"/>
            <a:ext cx="3324882" cy="877313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063915" y="560089"/>
            <a:ext cx="5882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Configuration Variables are Functions of         and      </a:t>
            </a:r>
          </a:p>
          <a:p>
            <a:pPr algn="ctr"/>
            <a:r>
              <a:rPr lang="en-US" b="1" i="1" dirty="0"/>
              <a:t>Values Found at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/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/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09D499-8ED8-4EB5-B7B8-581406DAD633}"/>
              </a:ext>
            </a:extLst>
          </p:cNvPr>
          <p:cNvSpPr/>
          <p:nvPr/>
        </p:nvSpPr>
        <p:spPr>
          <a:xfrm>
            <a:off x="5572198" y="3258066"/>
            <a:ext cx="3860420" cy="37678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obtained two complete data points (values for</a:t>
            </a:r>
            <a:r>
              <a:rPr lang="en-US" b="1" i="1" dirty="0"/>
              <a:t> x</a:t>
            </a:r>
            <a:r>
              <a:rPr lang="en-US" b="1" i="1" baseline="-25000" dirty="0"/>
              <a:t>1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r>
              <a:rPr lang="en-US" b="1" dirty="0"/>
              <a:t>) by manually-generating different patterns (with eps0 = 0, so </a:t>
            </a:r>
            <a:r>
              <a:rPr lang="en-US" b="1" i="1" dirty="0"/>
              <a:t>x</a:t>
            </a:r>
            <a:r>
              <a:rPr lang="en-US" b="1" i="1" baseline="-25000" dirty="0"/>
              <a:t>1 </a:t>
            </a:r>
            <a:r>
              <a:rPr lang="en-US" b="1" i="1" dirty="0"/>
              <a:t>= 0.5)</a:t>
            </a:r>
            <a:r>
              <a:rPr lang="en-US" b="1" dirty="0"/>
              <a:t>, counting the configuration variables, and finding the corresponding </a:t>
            </a:r>
            <a:r>
              <a:rPr lang="en-US" b="1" i="1" dirty="0"/>
              <a:t>h-values</a:t>
            </a:r>
            <a:r>
              <a:rPr lang="en-US" b="1" dirty="0"/>
              <a:t> that yielded those configuration values. Then we located these on the left-hand vertical axis.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907844" y="3554103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CF4CD5-1CC5-42A1-8615-5465175E82BD}"/>
              </a:ext>
            </a:extLst>
          </p:cNvPr>
          <p:cNvSpPr txBox="1"/>
          <p:nvPr/>
        </p:nvSpPr>
        <p:spPr>
          <a:xfrm>
            <a:off x="4205514" y="628389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y</a:t>
            </a:r>
            <a:r>
              <a:rPr lang="en-US" sz="1600" b="1" i="1" baseline="-25000" dirty="0"/>
              <a:t>2 </a:t>
            </a:r>
            <a:r>
              <a:rPr lang="en-US" sz="1600" b="1" i="1" dirty="0"/>
              <a:t>= 0.047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51715C6-468E-4DC4-A634-6ADEB80AE15A}"/>
              </a:ext>
            </a:extLst>
          </p:cNvPr>
          <p:cNvSpPr/>
          <p:nvPr/>
        </p:nvSpPr>
        <p:spPr>
          <a:xfrm>
            <a:off x="3907844" y="3886200"/>
            <a:ext cx="1341893" cy="36748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6C854F92-2871-4C91-B368-11E278A93AB0}"/>
              </a:ext>
            </a:extLst>
          </p:cNvPr>
          <p:cNvSpPr/>
          <p:nvPr/>
        </p:nvSpPr>
        <p:spPr>
          <a:xfrm>
            <a:off x="3999559" y="6338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0501A5-EF73-4288-8CB8-E9EA635DA0BE}"/>
              </a:ext>
            </a:extLst>
          </p:cNvPr>
          <p:cNvSpPr txBox="1"/>
          <p:nvPr/>
        </p:nvSpPr>
        <p:spPr>
          <a:xfrm>
            <a:off x="3963012" y="5350452"/>
            <a:ext cx="123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For h = 1.65: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4328C49B-1857-49C8-8486-F3147DD8440B}"/>
              </a:ext>
            </a:extLst>
          </p:cNvPr>
          <p:cNvSpPr/>
          <p:nvPr/>
        </p:nvSpPr>
        <p:spPr>
          <a:xfrm>
            <a:off x="4001800" y="710662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D2DA3783-152C-4E27-B110-0989166BC108}"/>
              </a:ext>
            </a:extLst>
          </p:cNvPr>
          <p:cNvSpPr/>
          <p:nvPr/>
        </p:nvSpPr>
        <p:spPr>
          <a:xfrm>
            <a:off x="3999559" y="6705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ED562-E0A5-4E23-97CE-BE9F04003A0F}"/>
              </a:ext>
            </a:extLst>
          </p:cNvPr>
          <p:cNvSpPr txBox="1"/>
          <p:nvPr/>
        </p:nvSpPr>
        <p:spPr>
          <a:xfrm>
            <a:off x="4208630" y="666843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0.418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CE8DE-7848-410D-96BB-C5EDD0BD4DC7}"/>
              </a:ext>
            </a:extLst>
          </p:cNvPr>
          <p:cNvSpPr txBox="1"/>
          <p:nvPr/>
        </p:nvSpPr>
        <p:spPr>
          <a:xfrm>
            <a:off x="4236582" y="70546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3 </a:t>
            </a:r>
            <a:r>
              <a:rPr lang="en-US" sz="1600" b="1" i="1" dirty="0"/>
              <a:t>= 0.020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A3FEE5-83F1-4517-BB67-1363FFA43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6" b="10929"/>
          <a:stretch/>
        </p:blipFill>
        <p:spPr>
          <a:xfrm>
            <a:off x="4038600" y="3962400"/>
            <a:ext cx="1029368" cy="1077002"/>
          </a:xfrm>
          <a:prstGeom prst="rect">
            <a:avLst/>
          </a:prstGeom>
        </p:spPr>
      </p:pic>
      <p:sp>
        <p:nvSpPr>
          <p:cNvPr id="138" name="Diamond 137">
            <a:extLst>
              <a:ext uri="{FF2B5EF4-FFF2-40B4-BE49-F238E27FC236}">
                <a16:creationId xmlns:a16="http://schemas.microsoft.com/office/drawing/2014/main" id="{AD45C446-27C0-43DA-BEA2-AC279574FB72}"/>
              </a:ext>
            </a:extLst>
          </p:cNvPr>
          <p:cNvSpPr/>
          <p:nvPr/>
        </p:nvSpPr>
        <p:spPr>
          <a:xfrm>
            <a:off x="3998359" y="5957501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/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= 0.250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blipFill>
                <a:blip r:embed="rId9"/>
                <a:stretch>
                  <a:fillRect t="-24390" r="-1000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30533-578D-4A63-B3B3-3A8769F04996}"/>
              </a:ext>
            </a:extLst>
          </p:cNvPr>
          <p:cNvGrpSpPr/>
          <p:nvPr/>
        </p:nvGrpSpPr>
        <p:grpSpPr>
          <a:xfrm>
            <a:off x="2151038" y="3109016"/>
            <a:ext cx="1555035" cy="4099080"/>
            <a:chOff x="2151038" y="3109016"/>
            <a:chExt cx="1555035" cy="409908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21EB09-F7D3-44EA-A3FA-772166E4604C}"/>
                </a:ext>
              </a:extLst>
            </p:cNvPr>
            <p:cNvSpPr txBox="1"/>
            <p:nvPr/>
          </p:nvSpPr>
          <p:spPr>
            <a:xfrm>
              <a:off x="2519330" y="5867400"/>
              <a:ext cx="1000595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37941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84181623-A26B-4F3A-9096-46BA33237E5B}"/>
                </a:ext>
              </a:extLst>
            </p:cNvPr>
            <p:cNvSpPr/>
            <p:nvPr/>
          </p:nvSpPr>
          <p:spPr>
            <a:xfrm>
              <a:off x="2316480" y="5915059"/>
              <a:ext cx="198120" cy="290924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308678" y="4890865"/>
              <a:ext cx="1231556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CEDB8769-448B-4789-A85E-E1592EB8D6C1}"/>
                </a:ext>
              </a:extLst>
            </p:cNvPr>
            <p:cNvSpPr/>
            <p:nvPr/>
          </p:nvSpPr>
          <p:spPr>
            <a:xfrm>
              <a:off x="2315616" y="6739357"/>
              <a:ext cx="228600" cy="304826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>
              <a:extLst>
                <a:ext uri="{FF2B5EF4-FFF2-40B4-BE49-F238E27FC236}">
                  <a16:creationId xmlns:a16="http://schemas.microsoft.com/office/drawing/2014/main" id="{6AAE410A-9C2A-4DDC-9ADB-AC3A95BAD124}"/>
                </a:ext>
              </a:extLst>
            </p:cNvPr>
            <p:cNvSpPr/>
            <p:nvPr/>
          </p:nvSpPr>
          <p:spPr>
            <a:xfrm>
              <a:off x="2313375" y="6282157"/>
              <a:ext cx="228600" cy="304826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57034-A0E1-4C93-B719-A9A2FD7B84C3}"/>
                </a:ext>
              </a:extLst>
            </p:cNvPr>
            <p:cNvSpPr txBox="1"/>
            <p:nvPr/>
          </p:nvSpPr>
          <p:spPr>
            <a:xfrm>
              <a:off x="2522446" y="6282183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51BE1-18E2-4EC4-BCDB-6B558C26F0B9}"/>
                </a:ext>
              </a:extLst>
            </p:cNvPr>
            <p:cNvSpPr txBox="1"/>
            <p:nvPr/>
          </p:nvSpPr>
          <p:spPr>
            <a:xfrm>
              <a:off x="2550398" y="6687355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73"/>
              <a:ext cx="1037422" cy="1070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blipFill>
                  <a:blip r:embed="rId10"/>
                  <a:stretch>
                    <a:fillRect t="-27500" r="-10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5555983"/>
              <a:ext cx="198120" cy="290924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FDEDEE-6C63-4A06-9DD3-4320FE7845F0}"/>
                </a:ext>
              </a:extLst>
            </p:cNvPr>
            <p:cNvSpPr txBox="1"/>
            <p:nvPr/>
          </p:nvSpPr>
          <p:spPr>
            <a:xfrm>
              <a:off x="2151038" y="3109016"/>
              <a:ext cx="155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Scale-Free-Like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/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blipFill>
                  <a:blip r:embed="rId11"/>
                  <a:stretch>
                    <a:fillRect t="-275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895583F-70B5-4AF8-B118-4EBF27BC9097}"/>
                </a:ext>
              </a:extLst>
            </p:cNvPr>
            <p:cNvSpPr txBox="1"/>
            <p:nvPr/>
          </p:nvSpPr>
          <p:spPr>
            <a:xfrm>
              <a:off x="2506039" y="551942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/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= 0.0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blipFill>
                <a:blip r:embed="rId12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236059-35EF-48B8-9DDD-C1ADF8220868}"/>
              </a:ext>
            </a:extLst>
          </p:cNvPr>
          <p:cNvSpPr txBox="1"/>
          <p:nvPr/>
        </p:nvSpPr>
        <p:spPr>
          <a:xfrm>
            <a:off x="4196479" y="592158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x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0.500</a:t>
            </a: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4656586">
            <a:off x="755747" y="3948615"/>
            <a:ext cx="2794270" cy="617765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Defining the Phase Space Boundaries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2D-CVM-simple-eq_no-interaction-calc_v2_2018-10-27.py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73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1410471">
            <a:off x="1297514" y="4458378"/>
            <a:ext cx="3041432" cy="4951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2650540">
            <a:off x="1319999" y="3221152"/>
            <a:ext cx="1681129" cy="54166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347246" y="586715"/>
            <a:ext cx="536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Pragmatically, we only need a portion of the grid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EB8A40-4FE6-4187-899F-EE3057399B73}"/>
              </a:ext>
            </a:extLst>
          </p:cNvPr>
          <p:cNvGrpSpPr/>
          <p:nvPr/>
        </p:nvGrpSpPr>
        <p:grpSpPr>
          <a:xfrm>
            <a:off x="1859379" y="3426752"/>
            <a:ext cx="1341893" cy="1989993"/>
            <a:chOff x="2211694" y="3413902"/>
            <a:chExt cx="1341893" cy="1989993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1989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288369" y="4605096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66"/>
              <a:ext cx="1037422" cy="1069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blipFill>
                  <a:blip r:embed="rId7"/>
                  <a:stretch>
                    <a:fillRect t="-27500" r="-10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493941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FDEDEE-6C63-4A06-9DD3-4320FE7845F0}"/>
              </a:ext>
            </a:extLst>
          </p:cNvPr>
          <p:cNvSpPr txBox="1"/>
          <p:nvPr/>
        </p:nvSpPr>
        <p:spPr>
          <a:xfrm>
            <a:off x="1768179" y="3098505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399364" y="418517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22C35-4864-4B48-BC4C-6781E404D1A8}"/>
              </a:ext>
            </a:extLst>
          </p:cNvPr>
          <p:cNvGrpSpPr/>
          <p:nvPr/>
        </p:nvGrpSpPr>
        <p:grpSpPr>
          <a:xfrm>
            <a:off x="3430661" y="4618198"/>
            <a:ext cx="1341893" cy="1931790"/>
            <a:chOff x="3907844" y="4162166"/>
            <a:chExt cx="1341893" cy="19317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51715C6-468E-4DC4-A634-6ADEB80AE15A}"/>
                </a:ext>
              </a:extLst>
            </p:cNvPr>
            <p:cNvSpPr/>
            <p:nvPr/>
          </p:nvSpPr>
          <p:spPr>
            <a:xfrm>
              <a:off x="3907844" y="4162166"/>
              <a:ext cx="1341893" cy="19317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0501A5-EF73-4288-8CB8-E9EA635DA0BE}"/>
                </a:ext>
              </a:extLst>
            </p:cNvPr>
            <p:cNvSpPr txBox="1"/>
            <p:nvPr/>
          </p:nvSpPr>
          <p:spPr>
            <a:xfrm>
              <a:off x="3963012" y="5350452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EA3FEE5-83F1-4517-BB67-1363FFA43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4095992" y="4256740"/>
              <a:ext cx="1029368" cy="1077002"/>
            </a:xfrm>
            <a:prstGeom prst="rect">
              <a:avLst/>
            </a:prstGeom>
          </p:spPr>
        </p:pic>
        <p:sp>
          <p:nvSpPr>
            <p:cNvPr id="138" name="Diamond 137">
              <a:extLst>
                <a:ext uri="{FF2B5EF4-FFF2-40B4-BE49-F238E27FC236}">
                  <a16:creationId xmlns:a16="http://schemas.microsoft.com/office/drawing/2014/main" id="{AD45C446-27C0-43DA-BEA2-AC279574FB72}"/>
                </a:ext>
              </a:extLst>
            </p:cNvPr>
            <p:cNvSpPr/>
            <p:nvPr/>
          </p:nvSpPr>
          <p:spPr>
            <a:xfrm>
              <a:off x="3998359" y="567576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/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blipFill>
                  <a:blip r:embed="rId8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2CB9B-DF7A-439A-B774-D48020BF3F8C}"/>
              </a:ext>
            </a:extLst>
          </p:cNvPr>
          <p:cNvGrpSpPr/>
          <p:nvPr/>
        </p:nvGrpSpPr>
        <p:grpSpPr>
          <a:xfrm>
            <a:off x="6669271" y="3150295"/>
            <a:ext cx="2189345" cy="1958038"/>
            <a:chOff x="6588105" y="4559124"/>
            <a:chExt cx="2189345" cy="1958038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7809D499-8ED8-4EB5-B7B8-581406DAD633}"/>
                </a:ext>
              </a:extLst>
            </p:cNvPr>
            <p:cNvSpPr/>
            <p:nvPr/>
          </p:nvSpPr>
          <p:spPr>
            <a:xfrm>
              <a:off x="6588105" y="4559124"/>
              <a:ext cx="2189345" cy="19580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Useful portion of the grid is bounded by: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/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0.25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28" t="-2459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/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3.0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15" t="-26667" r="-101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2D5F30B-EAE7-4C1B-91DD-7A9F68B2BCC9}"/>
              </a:ext>
            </a:extLst>
          </p:cNvPr>
          <p:cNvSpPr/>
          <p:nvPr/>
        </p:nvSpPr>
        <p:spPr>
          <a:xfrm flipH="1">
            <a:off x="5791280" y="3460242"/>
            <a:ext cx="869016" cy="54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/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blipFill>
                <a:blip r:embed="rId11"/>
                <a:stretch>
                  <a:fillRect l="-2198" t="-26667" r="-24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864830-A066-4419-B920-C21B9823251F}"/>
              </a:ext>
            </a:extLst>
          </p:cNvPr>
          <p:cNvSpPr txBox="1"/>
          <p:nvPr/>
        </p:nvSpPr>
        <p:spPr>
          <a:xfrm>
            <a:off x="6155325" y="5420046"/>
            <a:ext cx="377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activation enthalpy is too large, then </a:t>
            </a:r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dirty="0"/>
              <a:t> becomes too small, and we risk not having sufficient numbers of the </a:t>
            </a:r>
            <a:r>
              <a:rPr lang="en-US" sz="1600" i="1" dirty="0"/>
              <a:t>z</a:t>
            </a:r>
            <a:r>
              <a:rPr lang="en-US" sz="1600" i="1" baseline="-25000" dirty="0"/>
              <a:t>1</a:t>
            </a:r>
            <a:r>
              <a:rPr lang="en-US" sz="1600" dirty="0"/>
              <a:t> triplets.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/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blipFill>
                <a:blip r:embed="rId12"/>
                <a:stretch>
                  <a:fillRect l="-2198" t="-24590" r="-2417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F085AA49-CECC-4333-848C-266C0A12E0F9}"/>
              </a:ext>
            </a:extLst>
          </p:cNvPr>
          <p:cNvSpPr txBox="1"/>
          <p:nvPr/>
        </p:nvSpPr>
        <p:spPr>
          <a:xfrm>
            <a:off x="6158588" y="6341342"/>
            <a:ext cx="3779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interaction enthalpy is too large, then we’ve already pushed the system to a single, maximally-sized cluster of each type, and there is no benefit to increasing the interaction enthalpy.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3624113" y="3198082"/>
            <a:ext cx="171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Useful portion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C12AE99-48A5-46F7-B479-CC6BA354EAA0}"/>
              </a:ext>
            </a:extLst>
          </p:cNvPr>
          <p:cNvSpPr/>
          <p:nvPr/>
        </p:nvSpPr>
        <p:spPr>
          <a:xfrm rot="5400000">
            <a:off x="3251961" y="5182837"/>
            <a:ext cx="379954" cy="30810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41EE44-D1B2-4F9C-8A59-3DEC5BB73D0B}"/>
              </a:ext>
            </a:extLst>
          </p:cNvPr>
          <p:cNvSpPr txBox="1"/>
          <p:nvPr/>
        </p:nvSpPr>
        <p:spPr>
          <a:xfrm>
            <a:off x="1892475" y="693834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Two extreme topography types</a:t>
            </a:r>
          </a:p>
        </p:txBody>
      </p:sp>
    </p:spTree>
    <p:extLst>
      <p:ext uri="{BB962C8B-B14F-4D97-AF65-F5344CB8AC3E}">
        <p14:creationId xmlns:p14="http://schemas.microsoft.com/office/powerpoint/2010/main" val="10493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4320245" y="163233"/>
            <a:ext cx="154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Fill in the grid values by obtaining configuration variable sets where the free energy is minimized for given pairs of non-zero enthalpy parameters.</a:t>
            </a:r>
          </a:p>
          <a:p>
            <a:pPr algn="ctr"/>
            <a:r>
              <a:rPr lang="en-US" sz="1800" i="1" dirty="0"/>
              <a:t>Non-trivial, as the parameters interact with the configuration variables producing the free energy minimum. Computational solutions will be needed.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2053139" y="3524573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Fill in this portion of the grid</a:t>
            </a:r>
          </a:p>
        </p:txBody>
      </p:sp>
    </p:spTree>
    <p:extLst>
      <p:ext uri="{BB962C8B-B14F-4D97-AF65-F5344CB8AC3E}">
        <p14:creationId xmlns:p14="http://schemas.microsoft.com/office/powerpoint/2010/main" val="41207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015576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</a:t>
            </a:r>
            <a:r>
              <a:rPr lang="en-US" sz="2400" b="1" dirty="0">
                <a:latin typeface="Monotype Corsiva" pitchFamily="66" charset="0"/>
              </a:rPr>
              <a:t>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91100" y="1936465"/>
            <a:ext cx="4191000" cy="372401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Developed </a:t>
            </a:r>
            <a:r>
              <a:rPr lang="en-US" sz="1800" b="1" u="sng" dirty="0"/>
              <a:t>foundational AI courses</a:t>
            </a:r>
            <a:r>
              <a:rPr lang="en-US" sz="1800" b="1" i="1" dirty="0"/>
              <a:t> </a:t>
            </a:r>
            <a:r>
              <a:rPr lang="en-US" sz="1800" dirty="0"/>
              <a:t>for Northwestern University’s SPS program – Master of Science in Data Science: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458: AI &amp; Deep Learning,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453: Natural Language Processing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Four patents</a:t>
            </a:r>
            <a:r>
              <a:rPr lang="en-US" b="1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Recent publications: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Brain Sciences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/>
              <a:t>arXiv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4"/>
            <a:ext cx="6858004" cy="4193975"/>
            <a:chOff x="1600194" y="3889787"/>
            <a:chExt cx="6858004" cy="276441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936235"/>
              <a:ext cx="6858000" cy="26778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The Computational Results Do Not Always Match the Analytic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Documentation: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i="1" dirty="0"/>
                <a:t>To be Completed</a:t>
              </a: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65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B6932-0D0C-46F5-9456-6A0302F279C1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7724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549" y="172720"/>
            <a:ext cx="5996122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 (so h0 = 0)</a:t>
            </a:r>
            <a:r>
              <a:rPr lang="en-US" dirty="0"/>
              <a:t>, </a:t>
            </a:r>
            <a:r>
              <a:rPr lang="en-US" i="1" dirty="0"/>
              <a:t>h1 = h = 0.8 .. 1.8</a:t>
            </a:r>
            <a:r>
              <a:rPr lang="en-US" dirty="0"/>
              <a:t>, and </a:t>
            </a:r>
            <a:r>
              <a:rPr lang="en-US" i="1" dirty="0"/>
              <a:t>step size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#1: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Extreme Rich Club;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168543" y="104598"/>
            <a:ext cx="772131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For Reference: 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6D61-1774-4D5C-B72B-7F353F4E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2928" r="18182" b="6566"/>
          <a:stretch/>
        </p:blipFill>
        <p:spPr>
          <a:xfrm>
            <a:off x="5139477" y="954995"/>
            <a:ext cx="4815840" cy="6019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85306-A918-4BA9-80D8-622CEA88D80F}"/>
              </a:ext>
            </a:extLst>
          </p:cNvPr>
          <p:cNvGrpSpPr/>
          <p:nvPr/>
        </p:nvGrpSpPr>
        <p:grpSpPr>
          <a:xfrm>
            <a:off x="0" y="954995"/>
            <a:ext cx="5179828" cy="6019800"/>
            <a:chOff x="-381000" y="2438565"/>
            <a:chExt cx="5179828" cy="6019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644821-4B71-40E4-8FAC-6104929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15" t="34848" r="20454" b="21717"/>
            <a:stretch/>
          </p:blipFill>
          <p:spPr>
            <a:xfrm>
              <a:off x="-381000" y="2438565"/>
              <a:ext cx="5179828" cy="60198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8CE4A-3644-4754-88F0-228513344A42}"/>
                </a:ext>
              </a:extLst>
            </p:cNvPr>
            <p:cNvGrpSpPr/>
            <p:nvPr/>
          </p:nvGrpSpPr>
          <p:grpSpPr>
            <a:xfrm>
              <a:off x="3352800" y="3276600"/>
              <a:ext cx="1348303" cy="3674893"/>
              <a:chOff x="271402" y="2089835"/>
              <a:chExt cx="1348303" cy="36748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6CDAE-8C29-48F7-9D24-7D4124D9E1DC}"/>
                  </a:ext>
                </a:extLst>
              </p:cNvPr>
              <p:cNvSpPr txBox="1"/>
              <p:nvPr/>
            </p:nvSpPr>
            <p:spPr>
              <a:xfrm>
                <a:off x="602470" y="4446449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0.047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33A83B-7BEB-4C4D-90CC-BC8A8C8AC369}"/>
                  </a:ext>
                </a:extLst>
              </p:cNvPr>
              <p:cNvSpPr/>
              <p:nvPr/>
            </p:nvSpPr>
            <p:spPr>
              <a:xfrm>
                <a:off x="271402" y="2089835"/>
                <a:ext cx="1341893" cy="36748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B04E80A8-ABD8-4126-859D-913C5B1E9F7C}"/>
                  </a:ext>
                </a:extLst>
              </p:cNvPr>
              <p:cNvSpPr/>
              <p:nvPr/>
            </p:nvSpPr>
            <p:spPr>
              <a:xfrm>
                <a:off x="396515" y="4501054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0A036-D9F2-43ED-A260-B97E5099DF18}"/>
                  </a:ext>
                </a:extLst>
              </p:cNvPr>
              <p:cNvSpPr txBox="1"/>
              <p:nvPr/>
            </p:nvSpPr>
            <p:spPr>
              <a:xfrm>
                <a:off x="359968" y="3513005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5A5E9B9C-0CC6-4A5B-9FD0-A9A3ADBEF29F}"/>
                  </a:ext>
                </a:extLst>
              </p:cNvPr>
              <p:cNvSpPr/>
              <p:nvPr/>
            </p:nvSpPr>
            <p:spPr>
              <a:xfrm>
                <a:off x="398756" y="5269177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30EEE416-D4A8-4B60-B43D-DCCC01D7B256}"/>
                  </a:ext>
                </a:extLst>
              </p:cNvPr>
              <p:cNvSpPr/>
              <p:nvPr/>
            </p:nvSpPr>
            <p:spPr>
              <a:xfrm>
                <a:off x="396515" y="4868153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76B91-FD29-46B9-BD18-F7418AC15BD4}"/>
                  </a:ext>
                </a:extLst>
              </p:cNvPr>
              <p:cNvSpPr txBox="1"/>
              <p:nvPr/>
            </p:nvSpPr>
            <p:spPr>
              <a:xfrm>
                <a:off x="605586" y="4830988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0.418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68A9EF-5BB9-450D-9F6E-2EA0595B4D96}"/>
                  </a:ext>
                </a:extLst>
              </p:cNvPr>
              <p:cNvSpPr txBox="1"/>
              <p:nvPr/>
            </p:nvSpPr>
            <p:spPr>
              <a:xfrm>
                <a:off x="633538" y="5217179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0.020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56496F-A15E-46CD-B486-93A89883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6" b="10929"/>
              <a:stretch/>
            </p:blipFill>
            <p:spPr>
              <a:xfrm>
                <a:off x="435556" y="2124953"/>
                <a:ext cx="1029368" cy="1077002"/>
              </a:xfrm>
              <a:prstGeom prst="rect">
                <a:avLst/>
              </a:prstGeom>
            </p:spPr>
          </p:pic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5C81CDC2-2DA7-4685-AA14-4C84CB8F7620}"/>
                  </a:ext>
                </a:extLst>
              </p:cNvPr>
              <p:cNvSpPr/>
              <p:nvPr/>
            </p:nvSpPr>
            <p:spPr>
              <a:xfrm>
                <a:off x="395315" y="4120054"/>
                <a:ext cx="198120" cy="290899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0.250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4390" r="-1000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0.0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87A75-11A3-4D7F-95B3-E74BEC2B6B83}"/>
                  </a:ext>
                </a:extLst>
              </p:cNvPr>
              <p:cNvSpPr txBox="1"/>
              <p:nvPr/>
            </p:nvSpPr>
            <p:spPr>
              <a:xfrm>
                <a:off x="593435" y="4084137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0.500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2057400" y="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Illustration of Grid Computation for the</a:t>
            </a:r>
          </a:p>
          <a:p>
            <a:pPr algn="ctr"/>
            <a:r>
              <a:rPr lang="en-US" sz="2400" b="1" i="1" dirty="0"/>
              <a:t>First Rich Club Pattern</a:t>
            </a:r>
            <a:r>
              <a:rPr lang="en-US" sz="2400" b="1" dirty="0"/>
              <a:t>:  </a:t>
            </a:r>
            <a:r>
              <a:rPr lang="en-US" sz="2400" b="1" i="1" dirty="0"/>
              <a:t>x1_target = 0.50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265" y="3298221"/>
            <a:ext cx="4691052" cy="405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</p:spTree>
    <p:extLst>
      <p:ext uri="{BB962C8B-B14F-4D97-AF65-F5344CB8AC3E}">
        <p14:creationId xmlns:p14="http://schemas.microsoft.com/office/powerpoint/2010/main" val="552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1598" y="1962829"/>
            <a:ext cx="7315200" cy="1723549"/>
            <a:chOff x="1409699" y="4199319"/>
            <a:chExt cx="7315200" cy="1723549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199319"/>
              <a:ext cx="7315200" cy="17235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Illustration of Two Different Grid Patterns 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in the 2-D CVM – Recapitulate Previous Results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703" y="5757579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699" y="4208529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557A5D-F222-47F7-8C9D-119524EA2300}"/>
              </a:ext>
            </a:extLst>
          </p:cNvPr>
          <p:cNvSpPr txBox="1"/>
          <p:nvPr/>
        </p:nvSpPr>
        <p:spPr>
          <a:xfrm>
            <a:off x="1468365" y="3920765"/>
            <a:ext cx="7121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Illustrates two different grid patterns, both for the case where </a:t>
            </a:r>
            <a:r>
              <a:rPr lang="en-US" i="1" dirty="0"/>
              <a:t>epsilon0 = 0</a:t>
            </a:r>
            <a:r>
              <a:rPr lang="en-US" dirty="0"/>
              <a:t>; meaning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, or equiprobable distribution among the two states; the two patterns have different </a:t>
            </a:r>
            <a:r>
              <a:rPr lang="en-US" i="1" dirty="0"/>
              <a:t>h-values</a:t>
            </a:r>
            <a:r>
              <a:rPr lang="en-US" dirty="0"/>
              <a:t>: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Scale-free-like pattern, and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Rich club-like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(triplet) configuration variables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Validates that the computer code produces the same results as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the </a:t>
            </a:r>
            <a:r>
              <a:rPr lang="en-US" b="1" i="1" dirty="0"/>
              <a:t>horizontal triplets only </a:t>
            </a:r>
            <a:r>
              <a:rPr lang="en-US" dirty="0"/>
              <a:t>– </a:t>
            </a:r>
            <a:r>
              <a:rPr lang="en-US" i="1" u="sng" dirty="0"/>
              <a:t>approximation</a:t>
            </a:r>
            <a:r>
              <a:rPr lang="en-US" dirty="0"/>
              <a:t> of total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DC55-4070-4A1E-A52E-1ED7372A60E3}"/>
              </a:ext>
            </a:extLst>
          </p:cNvPr>
          <p:cNvSpPr txBox="1"/>
          <p:nvPr/>
        </p:nvSpPr>
        <p:spPr>
          <a:xfrm>
            <a:off x="1902494" y="845448"/>
            <a:ext cx="6253405" cy="100018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2500" b="1" dirty="0"/>
              <a:t>Where We Left Off (in the Previous </a:t>
            </a:r>
            <a:r>
              <a:rPr lang="en-US" sz="2500" b="1" dirty="0" err="1"/>
              <a:t>Slidedeck</a:t>
            </a:r>
            <a:r>
              <a:rPr lang="en-US" sz="2500" b="1" dirty="0"/>
              <a:t>)</a:t>
            </a:r>
          </a:p>
          <a:p>
            <a:pPr algn="ctr"/>
            <a:r>
              <a:rPr lang="en-US" sz="1600" b="1" dirty="0"/>
              <a:t>GitHub: </a:t>
            </a:r>
            <a:r>
              <a:rPr lang="en-US" sz="1800" u="sng" dirty="0" err="1">
                <a:hlinkClick r:id="rId4"/>
              </a:rPr>
              <a:t>ajmaren</a:t>
            </a:r>
            <a:r>
              <a:rPr lang="en-US" sz="1800" dirty="0"/>
              <a:t>/</a:t>
            </a:r>
            <a:r>
              <a:rPr lang="en-US" sz="1800" b="1" dirty="0">
                <a:hlinkClick r:id="rId5"/>
              </a:rPr>
              <a:t>2D-Cluster-Variation-Method</a:t>
            </a:r>
            <a:endParaRPr lang="en-US" sz="1600" b="1" dirty="0"/>
          </a:p>
          <a:p>
            <a:pPr algn="ctr"/>
            <a:r>
              <a:rPr lang="en-US" sz="1600" b="1" dirty="0"/>
              <a:t>2D-CVM_Expts-vary-eps0-and-eps1_2018-12-29.pptx 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2688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5B09-6A0E-4CE8-A073-92A22820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7980" r="18182" b="17677"/>
          <a:stretch/>
        </p:blipFill>
        <p:spPr>
          <a:xfrm>
            <a:off x="1524000" y="914400"/>
            <a:ext cx="7620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426205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4779A-3C53-4D1B-940B-6FC2EC2C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4848" r="18182" b="31296"/>
          <a:stretch/>
        </p:blipFill>
        <p:spPr>
          <a:xfrm>
            <a:off x="1219200" y="762000"/>
            <a:ext cx="8229600" cy="6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8421-181F-4FCC-A558-BC7474F5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1818" r="18939" b="37879"/>
          <a:stretch/>
        </p:blipFill>
        <p:spPr>
          <a:xfrm>
            <a:off x="919123" y="914400"/>
            <a:ext cx="8220153" cy="6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8122-800A-4114-8D60-C75C1A7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8889" r="28031" b="39899"/>
          <a:stretch/>
        </p:blipFill>
        <p:spPr>
          <a:xfrm>
            <a:off x="118165" y="1292087"/>
            <a:ext cx="47752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8F482-C61A-4639-AD08-8C8932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60101" r="28031" b="17677"/>
          <a:stretch/>
        </p:blipFill>
        <p:spPr>
          <a:xfrm>
            <a:off x="5155097" y="1295400"/>
            <a:ext cx="4752109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868411" y="83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2" y="801469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7EE1-9E68-4AB0-9CC0-EF484DC6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2" t="56061" r="22728" b="24747"/>
          <a:stretch/>
        </p:blipFill>
        <p:spPr>
          <a:xfrm>
            <a:off x="228599" y="4966252"/>
            <a:ext cx="4926497" cy="27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97B30-E527-4F30-ABF2-C0DEA19F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1" t="63875" r="23484" b="16667"/>
          <a:stretch/>
        </p:blipFill>
        <p:spPr>
          <a:xfrm>
            <a:off x="5257800" y="5029200"/>
            <a:ext cx="4699228" cy="272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32690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18C87-478F-4437-AB08-0691E3E50085}"/>
              </a:ext>
            </a:extLst>
          </p:cNvPr>
          <p:cNvSpPr txBox="1"/>
          <p:nvPr/>
        </p:nvSpPr>
        <p:spPr>
          <a:xfrm>
            <a:off x="-81847" y="322326"/>
            <a:ext cx="10222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To push towards the extreme separation of </a:t>
            </a:r>
            <a:r>
              <a:rPr lang="en-US" sz="1400" b="1" dirty="0"/>
              <a:t>A</a:t>
            </a:r>
            <a:r>
              <a:rPr lang="en-US" sz="1400" dirty="0"/>
              <a:t> and </a:t>
            </a:r>
            <a:r>
              <a:rPr lang="en-US" sz="1400" b="1" dirty="0"/>
              <a:t>B</a:t>
            </a:r>
            <a:r>
              <a:rPr lang="en-US" sz="1400" dirty="0"/>
              <a:t> nodes (on / off) shown in the Initial Grid, we set h = 2.0 (instead of previous h = 1.65). </a:t>
            </a:r>
          </a:p>
          <a:p>
            <a:pPr algn="ctr"/>
            <a:r>
              <a:rPr lang="en-US" sz="1400" dirty="0"/>
              <a:t>There was still a lot of pattern change, resulting from the free energy minimization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18720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048576" y="609600"/>
            <a:ext cx="291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2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1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3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60774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1795-7C0C-4070-B3F8-81EE1C40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34848" r="28030" b="42929"/>
          <a:stretch/>
        </p:blipFill>
        <p:spPr>
          <a:xfrm>
            <a:off x="207549" y="1249161"/>
            <a:ext cx="4756380" cy="3826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AA444-97ED-477D-B3A5-EF1A1CE2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7" t="68182" r="23231" b="12626"/>
          <a:stretch/>
        </p:blipFill>
        <p:spPr>
          <a:xfrm>
            <a:off x="207549" y="5083864"/>
            <a:ext cx="4586129" cy="2562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70945-37D3-4D66-8A10-D7BC3C1C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9" t="54040" r="28287" b="23738"/>
          <a:stretch/>
        </p:blipFill>
        <p:spPr>
          <a:xfrm>
            <a:off x="4954290" y="1143000"/>
            <a:ext cx="5104110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4D187-0D32-41EB-A756-2B9505D7D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3" t="71212" r="23485" b="8703"/>
          <a:stretch/>
        </p:blipFill>
        <p:spPr>
          <a:xfrm>
            <a:off x="5164493" y="5087177"/>
            <a:ext cx="4597832" cy="26885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1277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515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4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184364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19509" y="4448902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136652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7040881" y="5981092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019509" y="6423817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893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65481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62026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8572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55118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51663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4820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4475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4130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3784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3439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30937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27482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2402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2057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1711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0210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621780" y="4887617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30705" y="77160"/>
            <a:ext cx="679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Illustration, Part 1: Before Free Energy Minimization</a:t>
            </a:r>
          </a:p>
        </p:txBody>
      </p:sp>
    </p:spTree>
    <p:extLst>
      <p:ext uri="{BB962C8B-B14F-4D97-AF65-F5344CB8AC3E}">
        <p14:creationId xmlns:p14="http://schemas.microsoft.com/office/powerpoint/2010/main" val="230679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3832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37803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057400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50651" y="117900"/>
            <a:ext cx="675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Illustration, Part 2: After Free Energy Minimization: </a:t>
            </a:r>
          </a:p>
          <a:p>
            <a:pPr algn="ctr"/>
            <a:r>
              <a:rPr lang="en-US" sz="2400" b="1" i="1" dirty="0"/>
              <a:t>Example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0242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937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1828612" y="1295400"/>
            <a:ext cx="63434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on a highly non-entropic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decrease</a:t>
            </a:r>
            <a:r>
              <a:rPr lang="en-US" dirty="0"/>
              <a:t> in the number of z1 (A-A-A)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increase</a:t>
            </a:r>
            <a:r>
              <a:rPr lang="en-US" dirty="0"/>
              <a:t> in the number of z3 (A-B-A)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Corresponding </a:t>
            </a:r>
            <a:r>
              <a:rPr lang="en-US" b="1" i="1" dirty="0"/>
              <a:t>dramatic increase </a:t>
            </a:r>
            <a:r>
              <a:rPr lang="en-US" dirty="0"/>
              <a:t>in the negentropy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 </a:t>
            </a:r>
            <a:r>
              <a:rPr lang="en-US" b="1" i="1" dirty="0"/>
              <a:t>decrease</a:t>
            </a:r>
            <a:r>
              <a:rPr lang="en-US" dirty="0"/>
              <a:t> in the interaction enthalpy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3AE8-CC15-47F2-8C28-D9AB3255C73F}"/>
              </a:ext>
            </a:extLst>
          </p:cNvPr>
          <p:cNvSpPr txBox="1"/>
          <p:nvPr/>
        </p:nvSpPr>
        <p:spPr>
          <a:xfrm>
            <a:off x="1905001" y="33528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Overall: </a:t>
            </a:r>
            <a:r>
              <a:rPr lang="en-US" dirty="0"/>
              <a:t>we can reduce the free energy by increasing the negative entropy, with a small loss to the (negative value) of the interaction enthalpy.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This is a little bit different from what we thought we’d get with the original analytic computations.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464829" y="304800"/>
            <a:ext cx="312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Summary So Far:</a:t>
            </a:r>
          </a:p>
        </p:txBody>
      </p:sp>
    </p:spTree>
    <p:extLst>
      <p:ext uri="{BB962C8B-B14F-4D97-AF65-F5344CB8AC3E}">
        <p14:creationId xmlns:p14="http://schemas.microsoft.com/office/powerpoint/2010/main" val="1391957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2.00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0.3466)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199646" y="95644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8258804" y="152084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8336638" y="1678552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60211" y="6815958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4444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38164" y="2759422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2.00: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84529" y="2378774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8280838" y="6152205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8279016" y="597157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</p:spTree>
    <p:extLst>
      <p:ext uri="{BB962C8B-B14F-4D97-AF65-F5344CB8AC3E}">
        <p14:creationId xmlns:p14="http://schemas.microsoft.com/office/powerpoint/2010/main" val="2783266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1661355" y="86360"/>
            <a:ext cx="673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Analytic Predictions vs. Computational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7E4AB3-B6C5-4A79-8B6C-31C7D08DB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20567"/>
              </p:ext>
            </p:extLst>
          </p:nvPr>
        </p:nvGraphicFramePr>
        <p:xfrm>
          <a:off x="2095500" y="583863"/>
          <a:ext cx="58674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58236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515250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48093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8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r>
                        <a:rPr lang="en-US" i="1" baseline="0" dirty="0"/>
                        <a:t>(Average for each y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; not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8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6488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9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E6A040-938A-4EC5-850C-A3449B92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2095500" y="3567332"/>
            <a:ext cx="5867400" cy="41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1C462-C3DC-4A1C-81A2-D8101C3BDBA4}"/>
              </a:ext>
            </a:extLst>
          </p:cNvPr>
          <p:cNvSpPr txBox="1"/>
          <p:nvPr/>
        </p:nvSpPr>
        <p:spPr>
          <a:xfrm>
            <a:off x="2743200" y="3367277"/>
            <a:ext cx="49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Results: Configuration Variables vs. </a:t>
            </a:r>
            <a:r>
              <a:rPr lang="en-US" i="1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9044D-9C07-4EDC-ADB0-BD15C94CBB45}"/>
              </a:ext>
            </a:extLst>
          </p:cNvPr>
          <p:cNvSpPr txBox="1"/>
          <p:nvPr/>
        </p:nvSpPr>
        <p:spPr>
          <a:xfrm>
            <a:off x="7848600" y="4343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Black line is the analytic results for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with the interaction enthalpy equation that we’re using; shows divergence with increase in </a:t>
            </a:r>
            <a:r>
              <a:rPr lang="en-US" sz="1800" i="1" dirty="0"/>
              <a:t>h.</a:t>
            </a:r>
          </a:p>
          <a:p>
            <a:r>
              <a:rPr lang="en-US" sz="1800" i="1" dirty="0"/>
              <a:t>(This likely needs to be updated.)</a:t>
            </a:r>
          </a:p>
        </p:txBody>
      </p:sp>
    </p:spTree>
    <p:extLst>
      <p:ext uri="{BB962C8B-B14F-4D97-AF65-F5344CB8AC3E}">
        <p14:creationId xmlns:p14="http://schemas.microsoft.com/office/powerpoint/2010/main" val="335440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4048821" cy="40008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Each 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036B5-9855-4BF9-B323-D3513DB3D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85829"/>
              </p:ext>
            </p:extLst>
          </p:nvPr>
        </p:nvGraphicFramePr>
        <p:xfrm>
          <a:off x="1219200" y="1651000"/>
          <a:ext cx="71628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7850278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297272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26396393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896563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895908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765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 sz="1400" i="1" dirty="0"/>
                        <a:t>(Trials 1 –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0.500</a:t>
                      </a:r>
                    </a:p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9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0.4180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Activ-enth</a:t>
                      </a:r>
                      <a:r>
                        <a:rPr lang="en-US" sz="1400" dirty="0"/>
                        <a:t>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0.0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4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Interact-</a:t>
                      </a:r>
                      <a:r>
                        <a:rPr lang="en-US" dirty="0" err="1"/>
                        <a:t>enth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-0.7353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-0.8625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FF84D-1A71-420E-ABA6-95693F3E9C49}"/>
              </a:ext>
            </a:extLst>
          </p:cNvPr>
          <p:cNvSpPr txBox="1"/>
          <p:nvPr/>
        </p:nvSpPr>
        <p:spPr>
          <a:xfrm>
            <a:off x="3242170" y="1105505"/>
            <a:ext cx="357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eps0 = 0; h = 2.0 (eps1 = 0.3466)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B3F00-5F3D-4E2A-8AFE-A976771BC073}"/>
              </a:ext>
            </a:extLst>
          </p:cNvPr>
          <p:cNvSpPr txBox="1"/>
          <p:nvPr/>
        </p:nvSpPr>
        <p:spPr>
          <a:xfrm>
            <a:off x="2568140" y="282714"/>
            <a:ext cx="4922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Average of Three Trials </a:t>
            </a:r>
          </a:p>
          <a:p>
            <a:pPr algn="ctr"/>
            <a:r>
              <a:rPr lang="en-US" sz="1800" i="1" dirty="0"/>
              <a:t>(with 100 trial-steps each for reducing free energy)</a:t>
            </a:r>
          </a:p>
        </p:txBody>
      </p:sp>
    </p:spTree>
    <p:extLst>
      <p:ext uri="{BB962C8B-B14F-4D97-AF65-F5344CB8AC3E}">
        <p14:creationId xmlns:p14="http://schemas.microsoft.com/office/powerpoint/2010/main" val="3393177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#2: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Scale Free-Like;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473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7F939A01-4443-46E4-B015-33F3F1983756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289012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2.a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AE893-14C9-4AEF-A734-A0362F7C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4848" r="18182" b="34848"/>
          <a:stretch/>
        </p:blipFill>
        <p:spPr>
          <a:xfrm>
            <a:off x="1104900" y="1143000"/>
            <a:ext cx="8115300" cy="59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6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7868" y="1294121"/>
            <a:ext cx="4815799" cy="3611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6AF61-0F18-4206-8AC0-1FB5A62B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3" t="64082" r="23485" b="14646"/>
          <a:stretch/>
        </p:blipFill>
        <p:spPr>
          <a:xfrm>
            <a:off x="5242225" y="4905969"/>
            <a:ext cx="4373451" cy="2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A472-4E6C-4952-B7EB-2211D3474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09" t="54040" r="28030" b="24748"/>
          <a:stretch/>
        </p:blipFill>
        <p:spPr>
          <a:xfrm>
            <a:off x="5094435" y="1347320"/>
            <a:ext cx="4708725" cy="360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00DFD-6A4E-4B56-B5DC-6B41A4FD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48" t="67172" r="22727" b="11616"/>
          <a:stretch/>
        </p:blipFill>
        <p:spPr>
          <a:xfrm>
            <a:off x="175725" y="5029199"/>
            <a:ext cx="4243875" cy="253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DB0008E-347A-4FB4-9C06-16D37B22439D}"/>
              </a:ext>
            </a:extLst>
          </p:cNvPr>
          <p:cNvSpPr txBox="1"/>
          <p:nvPr/>
        </p:nvSpPr>
        <p:spPr>
          <a:xfrm>
            <a:off x="2018812" y="-11947"/>
            <a:ext cx="36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Initial Grid: 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176104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17881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6624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247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28244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31699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35153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6969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2133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6278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5933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55879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52425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38607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42062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48971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45516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199" y="41747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2" name="TextBox 451"/>
          <p:cNvSpPr txBox="1"/>
          <p:nvPr/>
        </p:nvSpPr>
        <p:spPr>
          <a:xfrm>
            <a:off x="1" y="69697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66243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62788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59334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55880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5242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48971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45516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42062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38608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35153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3169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2824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2479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2133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1788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10972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627888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1093205" y="68539"/>
            <a:ext cx="7262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Scale-Free-Like Pattern after Free Energy Minimization </a:t>
            </a:r>
          </a:p>
          <a:p>
            <a:pPr algn="ctr"/>
            <a:r>
              <a:rPr lang="en-US" b="1" i="1" dirty="0"/>
              <a:t>Experimental Series 2: Scale Free-Like Pattern</a:t>
            </a:r>
          </a:p>
          <a:p>
            <a:pPr algn="ctr"/>
            <a:r>
              <a:rPr lang="en-US" b="1" i="1" dirty="0"/>
              <a:t>Trial 2.a (h = 1.65) </a:t>
            </a:r>
          </a:p>
          <a:p>
            <a:pPr algn="ctr"/>
            <a:r>
              <a:rPr lang="en-US" sz="1600" b="1" i="1" dirty="0"/>
              <a:t>(Note: this is larger than the estimated equilibrium h-value)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0.1614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561444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0.0859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021434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380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2.b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1D31-DEAD-4260-AA94-7DA1C6E4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8" t="32828" r="18939" b="36868"/>
          <a:stretch/>
        </p:blipFill>
        <p:spPr>
          <a:xfrm>
            <a:off x="1143000" y="1143000"/>
            <a:ext cx="80518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1863" y="1309235"/>
            <a:ext cx="4815799" cy="3611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9487C-F829-4102-B9E9-1404DCC7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7" t="62666" r="28559" b="15656"/>
          <a:stretch/>
        </p:blipFill>
        <p:spPr>
          <a:xfrm>
            <a:off x="4907662" y="1219406"/>
            <a:ext cx="4820129" cy="378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321F-67F7-45A3-BBE4-D9B9ECB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2" t="64936" r="23686" b="13635"/>
          <a:stretch/>
        </p:blipFill>
        <p:spPr>
          <a:xfrm>
            <a:off x="5367080" y="4916148"/>
            <a:ext cx="4356381" cy="2719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25EF9-D5FD-4E4C-BFF8-A19D56E6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7" t="38746" r="23392" b="38888"/>
          <a:stretch/>
        </p:blipFill>
        <p:spPr>
          <a:xfrm>
            <a:off x="188921" y="4974389"/>
            <a:ext cx="4356381" cy="2826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630631" y="93491"/>
            <a:ext cx="7236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 Free-Like Pattern after Free Energy Minimization: </a:t>
            </a:r>
          </a:p>
          <a:p>
            <a:pPr algn="ctr"/>
            <a:r>
              <a:rPr lang="en-US" sz="2400" b="1" i="1" dirty="0"/>
              <a:t>Experimental Series 2: Scale Free-Like Pattern</a:t>
            </a:r>
          </a:p>
          <a:p>
            <a:pPr algn="ctr"/>
            <a:r>
              <a:rPr lang="en-US" sz="2400" b="1" i="1" dirty="0"/>
              <a:t>Trial 2.b (h = 1.16)</a:t>
            </a:r>
          </a:p>
          <a:p>
            <a:pPr algn="ctr"/>
            <a:r>
              <a:rPr lang="en-US" sz="1800" b="1" i="1" dirty="0"/>
              <a:t>(Note: this </a:t>
            </a:r>
            <a:r>
              <a:rPr lang="en-US" sz="1800" b="1" i="1" u="sng" dirty="0"/>
              <a:t>is</a:t>
            </a:r>
            <a:r>
              <a:rPr lang="en-US" sz="1800" b="1" i="1" dirty="0"/>
              <a:t> the estimated equilibrium h-value)</a:t>
            </a:r>
          </a:p>
          <a:p>
            <a:pPr algn="ctr"/>
            <a:endParaRPr lang="en-US" sz="2400" b="1" i="1" dirty="0">
              <a:highlight>
                <a:srgbClr val="FFFF00"/>
              </a:highlight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0.1367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6197347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0.1016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 – fewer </a:t>
            </a:r>
            <a:r>
              <a:rPr lang="en-US" b="1" dirty="0"/>
              <a:t>A-A-A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604337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</a:t>
            </a:r>
            <a:r>
              <a:rPr lang="en-US" b="1" i="1" dirty="0"/>
              <a:t>more</a:t>
            </a:r>
            <a:r>
              <a:rPr lang="en-US" dirty="0"/>
              <a:t> than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9D4D72-D0AF-4EC8-933D-4C3F0BAFF79C}"/>
              </a:ext>
            </a:extLst>
          </p:cNvPr>
          <p:cNvSpPr/>
          <p:nvPr/>
        </p:nvSpPr>
        <p:spPr>
          <a:xfrm>
            <a:off x="10058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74B9C71-CA27-4E06-9746-6DCD36E65B11}"/>
              </a:ext>
            </a:extLst>
          </p:cNvPr>
          <p:cNvSpPr/>
          <p:nvPr/>
        </p:nvSpPr>
        <p:spPr>
          <a:xfrm>
            <a:off x="16764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CAE3F66A-6DE8-4A7F-98F6-2EC389D3B996}"/>
              </a:ext>
            </a:extLst>
          </p:cNvPr>
          <p:cNvSpPr/>
          <p:nvPr/>
        </p:nvSpPr>
        <p:spPr>
          <a:xfrm>
            <a:off x="134112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BD07968E-4803-4EC4-807B-B39BC63A9332}"/>
              </a:ext>
            </a:extLst>
          </p:cNvPr>
          <p:cNvSpPr/>
          <p:nvPr/>
        </p:nvSpPr>
        <p:spPr>
          <a:xfrm>
            <a:off x="8382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1810B14-AA35-4763-A374-9FA028C465BA}"/>
              </a:ext>
            </a:extLst>
          </p:cNvPr>
          <p:cNvSpPr/>
          <p:nvPr/>
        </p:nvSpPr>
        <p:spPr>
          <a:xfrm>
            <a:off x="11734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D980196-0A71-4E48-896A-4DFAC9559C2A}"/>
              </a:ext>
            </a:extLst>
          </p:cNvPr>
          <p:cNvSpPr/>
          <p:nvPr/>
        </p:nvSpPr>
        <p:spPr>
          <a:xfrm>
            <a:off x="150876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6692A3-617F-473B-B047-58B6AD83045C}"/>
              </a:ext>
            </a:extLst>
          </p:cNvPr>
          <p:cNvSpPr/>
          <p:nvPr/>
        </p:nvSpPr>
        <p:spPr>
          <a:xfrm>
            <a:off x="18440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392E2FD-9723-4FE8-8F39-8A23E2C301BC}"/>
              </a:ext>
            </a:extLst>
          </p:cNvPr>
          <p:cNvSpPr/>
          <p:nvPr/>
        </p:nvSpPr>
        <p:spPr>
          <a:xfrm>
            <a:off x="25146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9214E7B-8BE2-4267-8168-4C46B24477BF}"/>
              </a:ext>
            </a:extLst>
          </p:cNvPr>
          <p:cNvSpPr/>
          <p:nvPr/>
        </p:nvSpPr>
        <p:spPr>
          <a:xfrm>
            <a:off x="28498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F8E89CBB-0379-43FC-B334-582A0BF4AEFD}"/>
              </a:ext>
            </a:extLst>
          </p:cNvPr>
          <p:cNvSpPr/>
          <p:nvPr/>
        </p:nvSpPr>
        <p:spPr>
          <a:xfrm>
            <a:off x="217932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A3D2C8A-5A18-4B05-8EDA-79E26BD2240A}"/>
              </a:ext>
            </a:extLst>
          </p:cNvPr>
          <p:cNvSpPr/>
          <p:nvPr/>
        </p:nvSpPr>
        <p:spPr>
          <a:xfrm>
            <a:off x="31851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50921E83-942D-47E3-B927-8A9584A50BF5}"/>
              </a:ext>
            </a:extLst>
          </p:cNvPr>
          <p:cNvSpPr/>
          <p:nvPr/>
        </p:nvSpPr>
        <p:spPr>
          <a:xfrm>
            <a:off x="35204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7A35030-B0D3-4A49-9E8D-50BC1918CE5A}"/>
              </a:ext>
            </a:extLst>
          </p:cNvPr>
          <p:cNvSpPr/>
          <p:nvPr/>
        </p:nvSpPr>
        <p:spPr>
          <a:xfrm>
            <a:off x="38557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7BE22AC5-B072-4F69-BF66-87ADD0D134F7}"/>
              </a:ext>
            </a:extLst>
          </p:cNvPr>
          <p:cNvSpPr/>
          <p:nvPr/>
        </p:nvSpPr>
        <p:spPr>
          <a:xfrm>
            <a:off x="41910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3889AF9-1D3B-4281-ACFD-1275DF004534}"/>
              </a:ext>
            </a:extLst>
          </p:cNvPr>
          <p:cNvSpPr/>
          <p:nvPr/>
        </p:nvSpPr>
        <p:spPr>
          <a:xfrm>
            <a:off x="452628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56A68DA-9A0B-4E4C-A658-550D2033603B}"/>
              </a:ext>
            </a:extLst>
          </p:cNvPr>
          <p:cNvSpPr/>
          <p:nvPr/>
        </p:nvSpPr>
        <p:spPr>
          <a:xfrm>
            <a:off x="519684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3637CCA-08B1-4EE4-AF3C-007EDB2FD890}"/>
              </a:ext>
            </a:extLst>
          </p:cNvPr>
          <p:cNvSpPr/>
          <p:nvPr/>
        </p:nvSpPr>
        <p:spPr>
          <a:xfrm>
            <a:off x="58674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4E07E55-A0C1-4B3F-BA29-48ED592358E1}"/>
              </a:ext>
            </a:extLst>
          </p:cNvPr>
          <p:cNvSpPr/>
          <p:nvPr/>
        </p:nvSpPr>
        <p:spPr>
          <a:xfrm>
            <a:off x="48615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C6CCC13-AC80-4658-BE0B-A163CD4EF0FA}"/>
              </a:ext>
            </a:extLst>
          </p:cNvPr>
          <p:cNvSpPr/>
          <p:nvPr/>
        </p:nvSpPr>
        <p:spPr>
          <a:xfrm>
            <a:off x="26822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2B082C-22BE-4800-A9DE-192EC73DA28D}"/>
              </a:ext>
            </a:extLst>
          </p:cNvPr>
          <p:cNvSpPr/>
          <p:nvPr/>
        </p:nvSpPr>
        <p:spPr>
          <a:xfrm>
            <a:off x="335280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50AF00E-993D-4C9D-8FA2-7F98356F3279}"/>
              </a:ext>
            </a:extLst>
          </p:cNvPr>
          <p:cNvSpPr/>
          <p:nvPr/>
        </p:nvSpPr>
        <p:spPr>
          <a:xfrm>
            <a:off x="36880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1362C7F-934D-4373-A9CC-E3E713F925AD}"/>
              </a:ext>
            </a:extLst>
          </p:cNvPr>
          <p:cNvSpPr/>
          <p:nvPr/>
        </p:nvSpPr>
        <p:spPr>
          <a:xfrm>
            <a:off x="435864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F165CBB-BF25-4139-A0A4-6206409AF125}"/>
              </a:ext>
            </a:extLst>
          </p:cNvPr>
          <p:cNvSpPr/>
          <p:nvPr/>
        </p:nvSpPr>
        <p:spPr>
          <a:xfrm>
            <a:off x="40233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BCDFDC64-94C2-46B8-A1BB-2E0C6FCA156B}"/>
              </a:ext>
            </a:extLst>
          </p:cNvPr>
          <p:cNvSpPr/>
          <p:nvPr/>
        </p:nvSpPr>
        <p:spPr>
          <a:xfrm>
            <a:off x="56997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F9C8734-B2F8-418F-9089-51CD68380A7F}"/>
              </a:ext>
            </a:extLst>
          </p:cNvPr>
          <p:cNvSpPr/>
          <p:nvPr/>
        </p:nvSpPr>
        <p:spPr>
          <a:xfrm>
            <a:off x="53644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A05F650-C768-4436-A798-5676A4EAD61F}"/>
              </a:ext>
            </a:extLst>
          </p:cNvPr>
          <p:cNvSpPr/>
          <p:nvPr/>
        </p:nvSpPr>
        <p:spPr>
          <a:xfrm>
            <a:off x="67056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B0F645-4BD3-438B-907C-89A455811416}"/>
              </a:ext>
            </a:extLst>
          </p:cNvPr>
          <p:cNvSpPr/>
          <p:nvPr/>
        </p:nvSpPr>
        <p:spPr>
          <a:xfrm>
            <a:off x="6035041" y="19623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E6AC82C-77FC-4B03-82B9-62A913001F35}"/>
              </a:ext>
            </a:extLst>
          </p:cNvPr>
          <p:cNvSpPr/>
          <p:nvPr/>
        </p:nvSpPr>
        <p:spPr>
          <a:xfrm rot="10800000">
            <a:off x="536448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74D95CD-E318-4E6E-8874-2B4D6B044DC9}"/>
              </a:ext>
            </a:extLst>
          </p:cNvPr>
          <p:cNvSpPr/>
          <p:nvPr/>
        </p:nvSpPr>
        <p:spPr>
          <a:xfrm rot="10800000">
            <a:off x="469392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CDC9754-96A6-458C-9CD5-DF413E71074E}"/>
              </a:ext>
            </a:extLst>
          </p:cNvPr>
          <p:cNvSpPr/>
          <p:nvPr/>
        </p:nvSpPr>
        <p:spPr>
          <a:xfrm rot="10800000">
            <a:off x="435864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1AEEFC5-FDAC-47E9-9055-511EC9F88019}"/>
              </a:ext>
            </a:extLst>
          </p:cNvPr>
          <p:cNvSpPr/>
          <p:nvPr/>
        </p:nvSpPr>
        <p:spPr>
          <a:xfrm rot="10800000">
            <a:off x="40233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453B50AC-9348-4CDD-A39C-9C7219DEBD85}"/>
              </a:ext>
            </a:extLst>
          </p:cNvPr>
          <p:cNvSpPr/>
          <p:nvPr/>
        </p:nvSpPr>
        <p:spPr>
          <a:xfrm rot="10800000">
            <a:off x="30175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00F830C1-C850-4E6B-A0D9-DD0603E7EFB7}"/>
              </a:ext>
            </a:extLst>
          </p:cNvPr>
          <p:cNvSpPr/>
          <p:nvPr/>
        </p:nvSpPr>
        <p:spPr>
          <a:xfrm rot="10800000">
            <a:off x="16764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027D789-C00A-49DC-8300-DF87696B1BE2}"/>
              </a:ext>
            </a:extLst>
          </p:cNvPr>
          <p:cNvSpPr/>
          <p:nvPr/>
        </p:nvSpPr>
        <p:spPr>
          <a:xfrm rot="10800000">
            <a:off x="13411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8599728-3C6C-4538-A322-2BC0F8208181}"/>
              </a:ext>
            </a:extLst>
          </p:cNvPr>
          <p:cNvSpPr/>
          <p:nvPr/>
        </p:nvSpPr>
        <p:spPr>
          <a:xfrm rot="10800000">
            <a:off x="6705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FB1AFA6F-5A84-4E99-B7AF-D78650E8BB80}"/>
              </a:ext>
            </a:extLst>
          </p:cNvPr>
          <p:cNvSpPr/>
          <p:nvPr/>
        </p:nvSpPr>
        <p:spPr>
          <a:xfrm rot="10800000">
            <a:off x="6035040" y="67984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F2FEA8F-86A7-44FA-84DD-AE447087DB0C}"/>
              </a:ext>
            </a:extLst>
          </p:cNvPr>
          <p:cNvSpPr/>
          <p:nvPr/>
        </p:nvSpPr>
        <p:spPr>
          <a:xfrm>
            <a:off x="11734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68C055FB-E077-4E3A-ACC3-8B923589394F}"/>
              </a:ext>
            </a:extLst>
          </p:cNvPr>
          <p:cNvSpPr/>
          <p:nvPr/>
        </p:nvSpPr>
        <p:spPr>
          <a:xfrm>
            <a:off x="18440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AF5C23B9-793A-4B34-8870-2416018C2B04}"/>
              </a:ext>
            </a:extLst>
          </p:cNvPr>
          <p:cNvSpPr/>
          <p:nvPr/>
        </p:nvSpPr>
        <p:spPr>
          <a:xfrm>
            <a:off x="10058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71ACAA2-8686-41D1-AB52-5B7E77F768BD}"/>
              </a:ext>
            </a:extLst>
          </p:cNvPr>
          <p:cNvSpPr/>
          <p:nvPr/>
        </p:nvSpPr>
        <p:spPr>
          <a:xfrm>
            <a:off x="318516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58D9EC7-BC79-4D45-AE5A-A27E83DFADA4}"/>
              </a:ext>
            </a:extLst>
          </p:cNvPr>
          <p:cNvSpPr/>
          <p:nvPr/>
        </p:nvSpPr>
        <p:spPr>
          <a:xfrm>
            <a:off x="28498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B4A53E4-327D-45FE-9A3D-C7FEE36707E2}"/>
              </a:ext>
            </a:extLst>
          </p:cNvPr>
          <p:cNvSpPr/>
          <p:nvPr/>
        </p:nvSpPr>
        <p:spPr>
          <a:xfrm>
            <a:off x="20116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148D574-7AF8-467B-B39F-37204BE217D2}"/>
              </a:ext>
            </a:extLst>
          </p:cNvPr>
          <p:cNvSpPr/>
          <p:nvPr/>
        </p:nvSpPr>
        <p:spPr>
          <a:xfrm>
            <a:off x="268224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248B7084-081C-4187-9455-C8AFE3CDE862}"/>
              </a:ext>
            </a:extLst>
          </p:cNvPr>
          <p:cNvSpPr/>
          <p:nvPr/>
        </p:nvSpPr>
        <p:spPr>
          <a:xfrm>
            <a:off x="385572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12C3D04-629D-4A45-A9E0-F18756DADDB2}"/>
              </a:ext>
            </a:extLst>
          </p:cNvPr>
          <p:cNvSpPr/>
          <p:nvPr/>
        </p:nvSpPr>
        <p:spPr>
          <a:xfrm>
            <a:off x="45262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5084F934-3B40-4487-ADF1-2B7FDABFCDC9}"/>
              </a:ext>
            </a:extLst>
          </p:cNvPr>
          <p:cNvSpPr/>
          <p:nvPr/>
        </p:nvSpPr>
        <p:spPr>
          <a:xfrm>
            <a:off x="41910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F5E9608C-30D3-40BA-847F-BD1D92BE444B}"/>
              </a:ext>
            </a:extLst>
          </p:cNvPr>
          <p:cNvSpPr/>
          <p:nvPr/>
        </p:nvSpPr>
        <p:spPr>
          <a:xfrm>
            <a:off x="368808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C8F003C3-54C0-422F-AF20-3F11A0D40BAB}"/>
              </a:ext>
            </a:extLst>
          </p:cNvPr>
          <p:cNvSpPr/>
          <p:nvPr/>
        </p:nvSpPr>
        <p:spPr>
          <a:xfrm>
            <a:off x="43586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994575D-A1C0-402A-8170-B23CAC527940}"/>
              </a:ext>
            </a:extLst>
          </p:cNvPr>
          <p:cNvSpPr/>
          <p:nvPr/>
        </p:nvSpPr>
        <p:spPr>
          <a:xfrm>
            <a:off x="40233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5CFA59-26F5-4580-A38C-4923E3D05404}"/>
              </a:ext>
            </a:extLst>
          </p:cNvPr>
          <p:cNvSpPr/>
          <p:nvPr/>
        </p:nvSpPr>
        <p:spPr>
          <a:xfrm>
            <a:off x="519684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869DD04-BC40-4C5B-B4A9-EA6834694799}"/>
              </a:ext>
            </a:extLst>
          </p:cNvPr>
          <p:cNvSpPr/>
          <p:nvPr/>
        </p:nvSpPr>
        <p:spPr>
          <a:xfrm>
            <a:off x="586740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9B6B33A-C75F-4833-9634-955C789E60A0}"/>
              </a:ext>
            </a:extLst>
          </p:cNvPr>
          <p:cNvSpPr/>
          <p:nvPr/>
        </p:nvSpPr>
        <p:spPr>
          <a:xfrm>
            <a:off x="46939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B1DF40C-D337-4ABB-9FF6-47E3EB00E787}"/>
              </a:ext>
            </a:extLst>
          </p:cNvPr>
          <p:cNvSpPr/>
          <p:nvPr/>
        </p:nvSpPr>
        <p:spPr>
          <a:xfrm>
            <a:off x="67056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EECC110-1EBE-4FDB-B2D9-1DD271692E35}"/>
              </a:ext>
            </a:extLst>
          </p:cNvPr>
          <p:cNvSpPr/>
          <p:nvPr/>
        </p:nvSpPr>
        <p:spPr>
          <a:xfrm>
            <a:off x="6035041" y="26531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F7E09D7-1F53-4D2E-BFF7-30A5196C0B8F}"/>
              </a:ext>
            </a:extLst>
          </p:cNvPr>
          <p:cNvSpPr/>
          <p:nvPr/>
        </p:nvSpPr>
        <p:spPr>
          <a:xfrm>
            <a:off x="6202681" y="29986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BC5926C-E9D1-4499-98D7-41C991BFA04F}"/>
              </a:ext>
            </a:extLst>
          </p:cNvPr>
          <p:cNvSpPr/>
          <p:nvPr/>
        </p:nvSpPr>
        <p:spPr>
          <a:xfrm>
            <a:off x="8382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168940B-3E40-4F09-8539-F30642EDA3CC}"/>
              </a:ext>
            </a:extLst>
          </p:cNvPr>
          <p:cNvSpPr/>
          <p:nvPr/>
        </p:nvSpPr>
        <p:spPr>
          <a:xfrm>
            <a:off x="150876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7F95C2-E882-48FB-BF0E-FA03E303B7C9}"/>
              </a:ext>
            </a:extLst>
          </p:cNvPr>
          <p:cNvSpPr/>
          <p:nvPr/>
        </p:nvSpPr>
        <p:spPr>
          <a:xfrm>
            <a:off x="167640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71E99B-3699-4C9E-AC86-8EC978C2C652}"/>
              </a:ext>
            </a:extLst>
          </p:cNvPr>
          <p:cNvSpPr/>
          <p:nvPr/>
        </p:nvSpPr>
        <p:spPr>
          <a:xfrm>
            <a:off x="13411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26CAE0E-EDF0-4B9E-AD93-FDB834A257AB}"/>
              </a:ext>
            </a:extLst>
          </p:cNvPr>
          <p:cNvSpPr/>
          <p:nvPr/>
        </p:nvSpPr>
        <p:spPr>
          <a:xfrm>
            <a:off x="21793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35C8DC9-742C-46F2-8FA5-6E4CE9E36DCD}"/>
              </a:ext>
            </a:extLst>
          </p:cNvPr>
          <p:cNvSpPr/>
          <p:nvPr/>
        </p:nvSpPr>
        <p:spPr>
          <a:xfrm>
            <a:off x="25146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13A9B45-C93E-4012-A336-768B8D5898EE}"/>
              </a:ext>
            </a:extLst>
          </p:cNvPr>
          <p:cNvSpPr/>
          <p:nvPr/>
        </p:nvSpPr>
        <p:spPr>
          <a:xfrm>
            <a:off x="20116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7C1E1237-7FB1-4B73-9FFD-7A4027DC443B}"/>
              </a:ext>
            </a:extLst>
          </p:cNvPr>
          <p:cNvSpPr/>
          <p:nvPr/>
        </p:nvSpPr>
        <p:spPr>
          <a:xfrm>
            <a:off x="26822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29FDD31-3F97-4EB4-BC59-AC414B892AE2}"/>
              </a:ext>
            </a:extLst>
          </p:cNvPr>
          <p:cNvSpPr/>
          <p:nvPr/>
        </p:nvSpPr>
        <p:spPr>
          <a:xfrm>
            <a:off x="38557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1EEF91A-0701-47B4-9BB4-3529EF69871B}"/>
              </a:ext>
            </a:extLst>
          </p:cNvPr>
          <p:cNvSpPr/>
          <p:nvPr/>
        </p:nvSpPr>
        <p:spPr>
          <a:xfrm>
            <a:off x="41910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2B47CED-FDB6-4113-980D-9882B0D26EF1}"/>
              </a:ext>
            </a:extLst>
          </p:cNvPr>
          <p:cNvSpPr/>
          <p:nvPr/>
        </p:nvSpPr>
        <p:spPr>
          <a:xfrm>
            <a:off x="33528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654D787-DDF3-4AD8-97A0-B3645FCD1DDF}"/>
              </a:ext>
            </a:extLst>
          </p:cNvPr>
          <p:cNvSpPr/>
          <p:nvPr/>
        </p:nvSpPr>
        <p:spPr>
          <a:xfrm>
            <a:off x="368808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F6EE022-309D-4478-B5FA-8C7ED77B5BB6}"/>
              </a:ext>
            </a:extLst>
          </p:cNvPr>
          <p:cNvSpPr/>
          <p:nvPr/>
        </p:nvSpPr>
        <p:spPr>
          <a:xfrm>
            <a:off x="40233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FC59CFBA-E3FE-4641-AFBD-37CF84DEE0B5}"/>
              </a:ext>
            </a:extLst>
          </p:cNvPr>
          <p:cNvSpPr/>
          <p:nvPr/>
        </p:nvSpPr>
        <p:spPr>
          <a:xfrm>
            <a:off x="48615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E093942-C745-4AD4-8998-8CD3157AEE65}"/>
              </a:ext>
            </a:extLst>
          </p:cNvPr>
          <p:cNvSpPr/>
          <p:nvPr/>
        </p:nvSpPr>
        <p:spPr>
          <a:xfrm>
            <a:off x="58674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28DB5C65-6284-462F-AF7D-887D7F6D780C}"/>
              </a:ext>
            </a:extLst>
          </p:cNvPr>
          <p:cNvSpPr/>
          <p:nvPr/>
        </p:nvSpPr>
        <p:spPr>
          <a:xfrm>
            <a:off x="55321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97C36BED-10AC-404B-A248-2C20FFA2B981}"/>
              </a:ext>
            </a:extLst>
          </p:cNvPr>
          <p:cNvSpPr/>
          <p:nvPr/>
        </p:nvSpPr>
        <p:spPr>
          <a:xfrm>
            <a:off x="46939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FBB73327-0121-4D33-9993-DABDE336DDFE}"/>
              </a:ext>
            </a:extLst>
          </p:cNvPr>
          <p:cNvSpPr/>
          <p:nvPr/>
        </p:nvSpPr>
        <p:spPr>
          <a:xfrm>
            <a:off x="50292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0D6D8D32-1F8E-466D-8486-A8EB5E6C4D8D}"/>
              </a:ext>
            </a:extLst>
          </p:cNvPr>
          <p:cNvSpPr/>
          <p:nvPr/>
        </p:nvSpPr>
        <p:spPr>
          <a:xfrm>
            <a:off x="56997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63FF9A8C-43C2-42E6-840B-4C7F5047DD81}"/>
              </a:ext>
            </a:extLst>
          </p:cNvPr>
          <p:cNvSpPr/>
          <p:nvPr/>
        </p:nvSpPr>
        <p:spPr>
          <a:xfrm>
            <a:off x="53644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D5CCDE5-E6DB-43B9-80D1-561A40B38BB5}"/>
              </a:ext>
            </a:extLst>
          </p:cNvPr>
          <p:cNvSpPr/>
          <p:nvPr/>
        </p:nvSpPr>
        <p:spPr>
          <a:xfrm>
            <a:off x="670561" y="3372948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69B2A3C4-3E26-49B4-B9E2-BB1438C37E97}"/>
              </a:ext>
            </a:extLst>
          </p:cNvPr>
          <p:cNvSpPr/>
          <p:nvPr/>
        </p:nvSpPr>
        <p:spPr>
          <a:xfrm>
            <a:off x="6035041" y="33440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0F5B88D-2B20-46B2-9CFB-349DA4AC62FF}"/>
              </a:ext>
            </a:extLst>
          </p:cNvPr>
          <p:cNvSpPr/>
          <p:nvPr/>
        </p:nvSpPr>
        <p:spPr>
          <a:xfrm>
            <a:off x="6202681" y="36895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93B14ECB-3AFF-4E34-A412-20FA8C04FF48}"/>
              </a:ext>
            </a:extLst>
          </p:cNvPr>
          <p:cNvSpPr/>
          <p:nvPr/>
        </p:nvSpPr>
        <p:spPr>
          <a:xfrm>
            <a:off x="83820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CA61FD9-0BEB-4020-AA02-6E707397985A}"/>
              </a:ext>
            </a:extLst>
          </p:cNvPr>
          <p:cNvSpPr/>
          <p:nvPr/>
        </p:nvSpPr>
        <p:spPr>
          <a:xfrm rot="10800000">
            <a:off x="55321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9EF21EE-0578-4D77-9FC6-8E3339F1A0AD}"/>
              </a:ext>
            </a:extLst>
          </p:cNvPr>
          <p:cNvSpPr/>
          <p:nvPr/>
        </p:nvSpPr>
        <p:spPr>
          <a:xfrm rot="10800000">
            <a:off x="48615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A09F4CA-151D-41E3-8258-E1CD93A52D63}"/>
              </a:ext>
            </a:extLst>
          </p:cNvPr>
          <p:cNvSpPr/>
          <p:nvPr/>
        </p:nvSpPr>
        <p:spPr>
          <a:xfrm rot="10800000">
            <a:off x="519684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08DAC98-4736-41C9-8EF3-2865722917A2}"/>
              </a:ext>
            </a:extLst>
          </p:cNvPr>
          <p:cNvSpPr/>
          <p:nvPr/>
        </p:nvSpPr>
        <p:spPr>
          <a:xfrm rot="10800000">
            <a:off x="41910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740DE27-E975-40DE-9F3E-17B4BD0628CE}"/>
              </a:ext>
            </a:extLst>
          </p:cNvPr>
          <p:cNvSpPr/>
          <p:nvPr/>
        </p:nvSpPr>
        <p:spPr>
          <a:xfrm rot="10800000">
            <a:off x="38557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425E30F-139A-4DF4-B242-7CC46CE08828}"/>
              </a:ext>
            </a:extLst>
          </p:cNvPr>
          <p:cNvSpPr/>
          <p:nvPr/>
        </p:nvSpPr>
        <p:spPr>
          <a:xfrm rot="10800000">
            <a:off x="31851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4F8D825-AF40-4EE8-A623-857BBF0DF7AD}"/>
              </a:ext>
            </a:extLst>
          </p:cNvPr>
          <p:cNvSpPr/>
          <p:nvPr/>
        </p:nvSpPr>
        <p:spPr>
          <a:xfrm rot="10800000">
            <a:off x="284988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32F4007E-C1DE-4B67-B5AD-32E58F887265}"/>
              </a:ext>
            </a:extLst>
          </p:cNvPr>
          <p:cNvSpPr/>
          <p:nvPr/>
        </p:nvSpPr>
        <p:spPr>
          <a:xfrm rot="10800000">
            <a:off x="251460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E643086-4269-4B81-8489-2F273A727DFD}"/>
              </a:ext>
            </a:extLst>
          </p:cNvPr>
          <p:cNvSpPr/>
          <p:nvPr/>
        </p:nvSpPr>
        <p:spPr>
          <a:xfrm rot="10800000">
            <a:off x="8382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BB1B000F-F6BE-4509-8604-E01061A4A14E}"/>
              </a:ext>
            </a:extLst>
          </p:cNvPr>
          <p:cNvSpPr/>
          <p:nvPr/>
        </p:nvSpPr>
        <p:spPr>
          <a:xfrm rot="10800000">
            <a:off x="11734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B2BC6A48-3D5F-4473-96AC-15A45D59F368}"/>
              </a:ext>
            </a:extLst>
          </p:cNvPr>
          <p:cNvSpPr/>
          <p:nvPr/>
        </p:nvSpPr>
        <p:spPr>
          <a:xfrm rot="10800000">
            <a:off x="6202680" y="71439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855A4E01-B552-46DA-A8C3-DFC5C651D493}"/>
              </a:ext>
            </a:extLst>
          </p:cNvPr>
          <p:cNvSpPr/>
          <p:nvPr/>
        </p:nvSpPr>
        <p:spPr>
          <a:xfrm>
            <a:off x="117348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2B880D4-17AC-4D36-9665-71CD87B92B1E}"/>
              </a:ext>
            </a:extLst>
          </p:cNvPr>
          <p:cNvSpPr/>
          <p:nvPr/>
        </p:nvSpPr>
        <p:spPr>
          <a:xfrm>
            <a:off x="184404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487EE80-321E-449A-846A-4F845C7AADFB}"/>
              </a:ext>
            </a:extLst>
          </p:cNvPr>
          <p:cNvSpPr/>
          <p:nvPr/>
        </p:nvSpPr>
        <p:spPr>
          <a:xfrm>
            <a:off x="15087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9B8C2C0-8C22-4B42-B6CA-A61126755960}"/>
              </a:ext>
            </a:extLst>
          </p:cNvPr>
          <p:cNvSpPr/>
          <p:nvPr/>
        </p:nvSpPr>
        <p:spPr>
          <a:xfrm>
            <a:off x="217932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4EFE50F4-F1BC-47C6-BC21-9D56B3F3C169}"/>
              </a:ext>
            </a:extLst>
          </p:cNvPr>
          <p:cNvSpPr/>
          <p:nvPr/>
        </p:nvSpPr>
        <p:spPr>
          <a:xfrm>
            <a:off x="251460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7EA07D0-5F16-40A6-A53E-120C210F483D}"/>
              </a:ext>
            </a:extLst>
          </p:cNvPr>
          <p:cNvSpPr/>
          <p:nvPr/>
        </p:nvSpPr>
        <p:spPr>
          <a:xfrm>
            <a:off x="28498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E5C0B8C3-6CA4-4188-BE48-BF4307B4EF83}"/>
              </a:ext>
            </a:extLst>
          </p:cNvPr>
          <p:cNvSpPr/>
          <p:nvPr/>
        </p:nvSpPr>
        <p:spPr>
          <a:xfrm>
            <a:off x="35204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9FED4B5-C6A4-461D-A97C-A31A015205D1}"/>
              </a:ext>
            </a:extLst>
          </p:cNvPr>
          <p:cNvSpPr/>
          <p:nvPr/>
        </p:nvSpPr>
        <p:spPr>
          <a:xfrm>
            <a:off x="38557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BF9E989-3F95-4E40-A324-61264A20EAC8}"/>
              </a:ext>
            </a:extLst>
          </p:cNvPr>
          <p:cNvSpPr/>
          <p:nvPr/>
        </p:nvSpPr>
        <p:spPr>
          <a:xfrm>
            <a:off x="41910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4FCF3005-50B0-4B78-B728-0CB8689FC897}"/>
              </a:ext>
            </a:extLst>
          </p:cNvPr>
          <p:cNvSpPr/>
          <p:nvPr/>
        </p:nvSpPr>
        <p:spPr>
          <a:xfrm>
            <a:off x="48615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99C797F-9AAF-4E4C-9873-A7AB8DB0F162}"/>
              </a:ext>
            </a:extLst>
          </p:cNvPr>
          <p:cNvSpPr/>
          <p:nvPr/>
        </p:nvSpPr>
        <p:spPr>
          <a:xfrm>
            <a:off x="51968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00C0E4B7-C8E4-4549-B1E5-D5B3444C6515}"/>
              </a:ext>
            </a:extLst>
          </p:cNvPr>
          <p:cNvSpPr/>
          <p:nvPr/>
        </p:nvSpPr>
        <p:spPr>
          <a:xfrm>
            <a:off x="58674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D941504-DC88-4293-93CA-C640AB8CA385}"/>
              </a:ext>
            </a:extLst>
          </p:cNvPr>
          <p:cNvSpPr/>
          <p:nvPr/>
        </p:nvSpPr>
        <p:spPr>
          <a:xfrm>
            <a:off x="55321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3FA06D0C-FF20-488D-83A0-7216CA46E00E}"/>
              </a:ext>
            </a:extLst>
          </p:cNvPr>
          <p:cNvSpPr/>
          <p:nvPr/>
        </p:nvSpPr>
        <p:spPr>
          <a:xfrm>
            <a:off x="6202681" y="23077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65DE6ADC-E604-404A-B0C5-CC9B1F3B9A1E}"/>
              </a:ext>
            </a:extLst>
          </p:cNvPr>
          <p:cNvSpPr/>
          <p:nvPr/>
        </p:nvSpPr>
        <p:spPr>
          <a:xfrm>
            <a:off x="8382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0A81AE5A-4F6F-480F-867C-456B9D60AD48}"/>
              </a:ext>
            </a:extLst>
          </p:cNvPr>
          <p:cNvSpPr/>
          <p:nvPr/>
        </p:nvSpPr>
        <p:spPr>
          <a:xfrm rot="10800000">
            <a:off x="553212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6FE9645-9F7B-49E3-B9CC-5D313F45BBA4}"/>
              </a:ext>
            </a:extLst>
          </p:cNvPr>
          <p:cNvSpPr/>
          <p:nvPr/>
        </p:nvSpPr>
        <p:spPr>
          <a:xfrm rot="10800000">
            <a:off x="45262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2B75806-A07F-4E0B-9B9E-8AA65B21D65C}"/>
              </a:ext>
            </a:extLst>
          </p:cNvPr>
          <p:cNvSpPr/>
          <p:nvPr/>
        </p:nvSpPr>
        <p:spPr>
          <a:xfrm rot="10800000">
            <a:off x="38557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73AEE0-A2C3-4493-8167-5441B799A105}"/>
              </a:ext>
            </a:extLst>
          </p:cNvPr>
          <p:cNvSpPr/>
          <p:nvPr/>
        </p:nvSpPr>
        <p:spPr>
          <a:xfrm rot="10800000">
            <a:off x="28498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8A4B7F25-B1A4-48B3-B529-4CB6B1CB4655}"/>
              </a:ext>
            </a:extLst>
          </p:cNvPr>
          <p:cNvSpPr/>
          <p:nvPr/>
        </p:nvSpPr>
        <p:spPr>
          <a:xfrm rot="10800000">
            <a:off x="21793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301D417E-8984-4697-8606-DC72C128E5FD}"/>
              </a:ext>
            </a:extLst>
          </p:cNvPr>
          <p:cNvSpPr/>
          <p:nvPr/>
        </p:nvSpPr>
        <p:spPr>
          <a:xfrm rot="10800000">
            <a:off x="184404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1395242-5AB0-4858-A129-DDA9E3943F98}"/>
              </a:ext>
            </a:extLst>
          </p:cNvPr>
          <p:cNvSpPr/>
          <p:nvPr/>
        </p:nvSpPr>
        <p:spPr>
          <a:xfrm rot="10800000">
            <a:off x="150876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C82B1582-992C-4086-8555-661C6FD5CDE1}"/>
              </a:ext>
            </a:extLst>
          </p:cNvPr>
          <p:cNvSpPr/>
          <p:nvPr/>
        </p:nvSpPr>
        <p:spPr>
          <a:xfrm rot="10800000">
            <a:off x="117348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D8DEB03-81FF-4F89-972C-4E8D32F77FFC}"/>
              </a:ext>
            </a:extLst>
          </p:cNvPr>
          <p:cNvSpPr/>
          <p:nvPr/>
        </p:nvSpPr>
        <p:spPr>
          <a:xfrm rot="10800000">
            <a:off x="58674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B2F91939-0618-4F66-BA7B-A0AC8E81F384}"/>
              </a:ext>
            </a:extLst>
          </p:cNvPr>
          <p:cNvSpPr/>
          <p:nvPr/>
        </p:nvSpPr>
        <p:spPr>
          <a:xfrm rot="10800000">
            <a:off x="6202680" y="64530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B338A318-1DE1-4EA5-B38C-118F5984D5A0}"/>
              </a:ext>
            </a:extLst>
          </p:cNvPr>
          <p:cNvSpPr/>
          <p:nvPr/>
        </p:nvSpPr>
        <p:spPr>
          <a:xfrm rot="10800000">
            <a:off x="53644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717589C-17FB-42CC-8340-02FC8B21D540}"/>
              </a:ext>
            </a:extLst>
          </p:cNvPr>
          <p:cNvSpPr/>
          <p:nvPr/>
        </p:nvSpPr>
        <p:spPr>
          <a:xfrm rot="10800000">
            <a:off x="469392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9FA21A7C-ECC1-4DE4-819B-952C22448BCB}"/>
              </a:ext>
            </a:extLst>
          </p:cNvPr>
          <p:cNvSpPr/>
          <p:nvPr/>
        </p:nvSpPr>
        <p:spPr>
          <a:xfrm rot="10800000">
            <a:off x="33528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2AAC3CE1-3A79-43B3-A1AD-AD8B5511F8AA}"/>
              </a:ext>
            </a:extLst>
          </p:cNvPr>
          <p:cNvSpPr/>
          <p:nvPr/>
        </p:nvSpPr>
        <p:spPr>
          <a:xfrm rot="10800000">
            <a:off x="368808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9838021-64AA-4094-BD93-DC7626F2B9B6}"/>
              </a:ext>
            </a:extLst>
          </p:cNvPr>
          <p:cNvSpPr/>
          <p:nvPr/>
        </p:nvSpPr>
        <p:spPr>
          <a:xfrm rot="10800000">
            <a:off x="26822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DBF62CE5-1F27-437D-964C-95019D0D49F7}"/>
              </a:ext>
            </a:extLst>
          </p:cNvPr>
          <p:cNvSpPr/>
          <p:nvPr/>
        </p:nvSpPr>
        <p:spPr>
          <a:xfrm rot="10800000">
            <a:off x="20116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69B764EE-4B09-4AD6-B390-DF0DE3924314}"/>
              </a:ext>
            </a:extLst>
          </p:cNvPr>
          <p:cNvSpPr/>
          <p:nvPr/>
        </p:nvSpPr>
        <p:spPr>
          <a:xfrm rot="10800000">
            <a:off x="234696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B3CA0C54-2C9C-44C1-B250-3F680C723CFC}"/>
              </a:ext>
            </a:extLst>
          </p:cNvPr>
          <p:cNvSpPr/>
          <p:nvPr/>
        </p:nvSpPr>
        <p:spPr>
          <a:xfrm rot="10800000">
            <a:off x="16764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9237279-BF76-4F5A-AC65-8A00FF32322D}"/>
              </a:ext>
            </a:extLst>
          </p:cNvPr>
          <p:cNvSpPr/>
          <p:nvPr/>
        </p:nvSpPr>
        <p:spPr>
          <a:xfrm rot="10800000">
            <a:off x="13411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5F9CB2AB-CCD1-4AC1-A384-92336359717E}"/>
              </a:ext>
            </a:extLst>
          </p:cNvPr>
          <p:cNvSpPr/>
          <p:nvPr/>
        </p:nvSpPr>
        <p:spPr>
          <a:xfrm rot="10800000">
            <a:off x="6705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15A5AC2-7A8E-4DF2-92BA-90B3269FAA05}"/>
              </a:ext>
            </a:extLst>
          </p:cNvPr>
          <p:cNvSpPr/>
          <p:nvPr/>
        </p:nvSpPr>
        <p:spPr>
          <a:xfrm rot="10800000">
            <a:off x="6035040" y="61075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D6F8F0C-E7FB-4312-A7F4-E08F0CD0E062}"/>
              </a:ext>
            </a:extLst>
          </p:cNvPr>
          <p:cNvSpPr/>
          <p:nvPr/>
        </p:nvSpPr>
        <p:spPr>
          <a:xfrm rot="10800000">
            <a:off x="56997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C2893204-D049-4F6E-9555-14DDB70A81CC}"/>
              </a:ext>
            </a:extLst>
          </p:cNvPr>
          <p:cNvSpPr/>
          <p:nvPr/>
        </p:nvSpPr>
        <p:spPr>
          <a:xfrm rot="10800000">
            <a:off x="48615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1F4A4B40-E03D-41EE-BD4C-BF8D66CAAF66}"/>
              </a:ext>
            </a:extLst>
          </p:cNvPr>
          <p:cNvSpPr/>
          <p:nvPr/>
        </p:nvSpPr>
        <p:spPr>
          <a:xfrm rot="10800000">
            <a:off x="519684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8EA58FF1-14F8-4AB1-81DE-061E4FCA562E}"/>
              </a:ext>
            </a:extLst>
          </p:cNvPr>
          <p:cNvSpPr/>
          <p:nvPr/>
        </p:nvSpPr>
        <p:spPr>
          <a:xfrm rot="10800000">
            <a:off x="452628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300A8E3A-84C1-4797-9E80-74A6592047B7}"/>
              </a:ext>
            </a:extLst>
          </p:cNvPr>
          <p:cNvSpPr/>
          <p:nvPr/>
        </p:nvSpPr>
        <p:spPr>
          <a:xfrm rot="10800000">
            <a:off x="38557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143C48-DB61-493A-BE6E-E00A2C40F5E1}"/>
              </a:ext>
            </a:extLst>
          </p:cNvPr>
          <p:cNvSpPr/>
          <p:nvPr/>
        </p:nvSpPr>
        <p:spPr>
          <a:xfrm rot="10800000">
            <a:off x="31851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E6952039-1241-480B-983A-A71089F793AD}"/>
              </a:ext>
            </a:extLst>
          </p:cNvPr>
          <p:cNvSpPr/>
          <p:nvPr/>
        </p:nvSpPr>
        <p:spPr>
          <a:xfrm rot="10800000">
            <a:off x="28498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F02DFAB-7D77-4318-9607-F04A91335072}"/>
              </a:ext>
            </a:extLst>
          </p:cNvPr>
          <p:cNvSpPr/>
          <p:nvPr/>
        </p:nvSpPr>
        <p:spPr>
          <a:xfrm rot="10800000">
            <a:off x="25146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1C578D-838F-4211-9A36-944C5BF184DA}"/>
              </a:ext>
            </a:extLst>
          </p:cNvPr>
          <p:cNvSpPr/>
          <p:nvPr/>
        </p:nvSpPr>
        <p:spPr>
          <a:xfrm rot="10800000">
            <a:off x="18440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ABE6B84E-251F-4058-A2B9-7DF31AACBB9C}"/>
              </a:ext>
            </a:extLst>
          </p:cNvPr>
          <p:cNvSpPr/>
          <p:nvPr/>
        </p:nvSpPr>
        <p:spPr>
          <a:xfrm rot="10800000">
            <a:off x="15087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7633FF1C-CEB8-4282-8600-65641BECB55F}"/>
              </a:ext>
            </a:extLst>
          </p:cNvPr>
          <p:cNvSpPr/>
          <p:nvPr/>
        </p:nvSpPr>
        <p:spPr>
          <a:xfrm rot="10800000">
            <a:off x="8382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0C5B11AE-B900-40D5-83F7-E17D013BA1DD}"/>
              </a:ext>
            </a:extLst>
          </p:cNvPr>
          <p:cNvSpPr/>
          <p:nvPr/>
        </p:nvSpPr>
        <p:spPr>
          <a:xfrm rot="10800000">
            <a:off x="6202680" y="576215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55008F42-AD6E-4391-86D4-E2CBB5A41945}"/>
              </a:ext>
            </a:extLst>
          </p:cNvPr>
          <p:cNvSpPr/>
          <p:nvPr/>
        </p:nvSpPr>
        <p:spPr>
          <a:xfrm rot="10800000">
            <a:off x="502920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A40FE34B-A4A3-469C-9F25-66319079364D}"/>
              </a:ext>
            </a:extLst>
          </p:cNvPr>
          <p:cNvSpPr/>
          <p:nvPr/>
        </p:nvSpPr>
        <p:spPr>
          <a:xfrm rot="10800000">
            <a:off x="43586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2CB42828-F12E-48A5-AFEA-0329A56C801F}"/>
              </a:ext>
            </a:extLst>
          </p:cNvPr>
          <p:cNvSpPr/>
          <p:nvPr/>
        </p:nvSpPr>
        <p:spPr>
          <a:xfrm rot="10800000">
            <a:off x="40233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DD6B3C4E-4704-434C-9B33-EBC3A5B0933E}"/>
              </a:ext>
            </a:extLst>
          </p:cNvPr>
          <p:cNvSpPr/>
          <p:nvPr/>
        </p:nvSpPr>
        <p:spPr>
          <a:xfrm rot="10800000">
            <a:off x="33528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DF751F56-E901-47D7-A4EE-49AC126AB71F}"/>
              </a:ext>
            </a:extLst>
          </p:cNvPr>
          <p:cNvSpPr/>
          <p:nvPr/>
        </p:nvSpPr>
        <p:spPr>
          <a:xfrm rot="10800000">
            <a:off x="36880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B9DED9E4-5371-45B2-9A49-4F9430490E9A}"/>
              </a:ext>
            </a:extLst>
          </p:cNvPr>
          <p:cNvSpPr/>
          <p:nvPr/>
        </p:nvSpPr>
        <p:spPr>
          <a:xfrm rot="10800000">
            <a:off x="30175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69814F-CE57-494D-B050-8F1880BCDFE7}"/>
              </a:ext>
            </a:extLst>
          </p:cNvPr>
          <p:cNvSpPr/>
          <p:nvPr/>
        </p:nvSpPr>
        <p:spPr>
          <a:xfrm rot="10800000">
            <a:off x="268224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B2E07EA-EB83-401A-A4E1-07887A2CB937}"/>
              </a:ext>
            </a:extLst>
          </p:cNvPr>
          <p:cNvSpPr/>
          <p:nvPr/>
        </p:nvSpPr>
        <p:spPr>
          <a:xfrm rot="10800000">
            <a:off x="23469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0FE1991A-403A-4BC4-9A6C-59CD71C22F38}"/>
              </a:ext>
            </a:extLst>
          </p:cNvPr>
          <p:cNvSpPr/>
          <p:nvPr/>
        </p:nvSpPr>
        <p:spPr>
          <a:xfrm rot="10800000">
            <a:off x="16764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ABC2242-B646-4A08-818C-5790ABB5352E}"/>
              </a:ext>
            </a:extLst>
          </p:cNvPr>
          <p:cNvSpPr/>
          <p:nvPr/>
        </p:nvSpPr>
        <p:spPr>
          <a:xfrm rot="10800000">
            <a:off x="6705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9697EFAE-A2FA-436A-8256-3663EFBE9901}"/>
              </a:ext>
            </a:extLst>
          </p:cNvPr>
          <p:cNvSpPr/>
          <p:nvPr/>
        </p:nvSpPr>
        <p:spPr>
          <a:xfrm rot="10800000">
            <a:off x="10058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BDEA05F-AE50-4632-9E3D-7EA8F32CB85F}"/>
              </a:ext>
            </a:extLst>
          </p:cNvPr>
          <p:cNvSpPr/>
          <p:nvPr/>
        </p:nvSpPr>
        <p:spPr>
          <a:xfrm rot="10800000">
            <a:off x="6035040" y="54167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5219516-CC7F-4C4B-B6D7-C09B18F3D45F}"/>
              </a:ext>
            </a:extLst>
          </p:cNvPr>
          <p:cNvSpPr/>
          <p:nvPr/>
        </p:nvSpPr>
        <p:spPr>
          <a:xfrm rot="10800000">
            <a:off x="569976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7076876B-FCAE-412D-9DCA-28BBD4E06BD4}"/>
              </a:ext>
            </a:extLst>
          </p:cNvPr>
          <p:cNvSpPr/>
          <p:nvPr/>
        </p:nvSpPr>
        <p:spPr>
          <a:xfrm>
            <a:off x="11734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36A806CC-1BFE-4BBA-9F14-E3D1CFA3BF5A}"/>
              </a:ext>
            </a:extLst>
          </p:cNvPr>
          <p:cNvSpPr/>
          <p:nvPr/>
        </p:nvSpPr>
        <p:spPr>
          <a:xfrm>
            <a:off x="13411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4076FAD-CA37-46E4-A13F-59AEFC45C538}"/>
              </a:ext>
            </a:extLst>
          </p:cNvPr>
          <p:cNvSpPr/>
          <p:nvPr/>
        </p:nvSpPr>
        <p:spPr>
          <a:xfrm>
            <a:off x="21793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6967C38F-6F64-4705-9158-EC7D5614CB47}"/>
              </a:ext>
            </a:extLst>
          </p:cNvPr>
          <p:cNvSpPr/>
          <p:nvPr/>
        </p:nvSpPr>
        <p:spPr>
          <a:xfrm>
            <a:off x="31851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9E1BBC7-81EA-48DC-9626-742D60DFBB60}"/>
              </a:ext>
            </a:extLst>
          </p:cNvPr>
          <p:cNvSpPr/>
          <p:nvPr/>
        </p:nvSpPr>
        <p:spPr>
          <a:xfrm>
            <a:off x="28498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F6594746-DE82-443D-B4F6-4145441DA169}"/>
              </a:ext>
            </a:extLst>
          </p:cNvPr>
          <p:cNvSpPr/>
          <p:nvPr/>
        </p:nvSpPr>
        <p:spPr>
          <a:xfrm>
            <a:off x="20116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1FB482D7-BB7D-4D3F-BCE5-C6AD0D1E8DB0}"/>
              </a:ext>
            </a:extLst>
          </p:cNvPr>
          <p:cNvSpPr/>
          <p:nvPr/>
        </p:nvSpPr>
        <p:spPr>
          <a:xfrm>
            <a:off x="23469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07022C3A-DD89-4D98-9884-99E7EDABF4F2}"/>
              </a:ext>
            </a:extLst>
          </p:cNvPr>
          <p:cNvSpPr/>
          <p:nvPr/>
        </p:nvSpPr>
        <p:spPr>
          <a:xfrm>
            <a:off x="268224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BB35E67D-D2E1-4011-90BB-261148F70E33}"/>
              </a:ext>
            </a:extLst>
          </p:cNvPr>
          <p:cNvSpPr/>
          <p:nvPr/>
        </p:nvSpPr>
        <p:spPr>
          <a:xfrm>
            <a:off x="352044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74ABD64-3633-4381-8E3D-A05434458CE6}"/>
              </a:ext>
            </a:extLst>
          </p:cNvPr>
          <p:cNvSpPr/>
          <p:nvPr/>
        </p:nvSpPr>
        <p:spPr>
          <a:xfrm>
            <a:off x="45262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08ED9B20-223F-4804-86B2-9E46AFA46713}"/>
              </a:ext>
            </a:extLst>
          </p:cNvPr>
          <p:cNvSpPr/>
          <p:nvPr/>
        </p:nvSpPr>
        <p:spPr>
          <a:xfrm>
            <a:off x="33528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46D8676-FA1F-457E-B8B3-5601FD23E9CE}"/>
              </a:ext>
            </a:extLst>
          </p:cNvPr>
          <p:cNvSpPr/>
          <p:nvPr/>
        </p:nvSpPr>
        <p:spPr>
          <a:xfrm>
            <a:off x="36880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B476D97-D0EE-49F0-87A4-8A062A73CF55}"/>
              </a:ext>
            </a:extLst>
          </p:cNvPr>
          <p:cNvSpPr/>
          <p:nvPr/>
        </p:nvSpPr>
        <p:spPr>
          <a:xfrm>
            <a:off x="43586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12A287E-DA8F-4377-BC77-147D83DDC2CD}"/>
              </a:ext>
            </a:extLst>
          </p:cNvPr>
          <p:cNvSpPr/>
          <p:nvPr/>
        </p:nvSpPr>
        <p:spPr>
          <a:xfrm>
            <a:off x="40233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336E483-FB9A-442E-A0D2-12A00854D96D}"/>
              </a:ext>
            </a:extLst>
          </p:cNvPr>
          <p:cNvSpPr/>
          <p:nvPr/>
        </p:nvSpPr>
        <p:spPr>
          <a:xfrm>
            <a:off x="48615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60F5D3A-1288-45A1-A881-209BC68910C2}"/>
              </a:ext>
            </a:extLst>
          </p:cNvPr>
          <p:cNvSpPr/>
          <p:nvPr/>
        </p:nvSpPr>
        <p:spPr>
          <a:xfrm>
            <a:off x="51968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B0CA127-6B0F-4AED-BFA1-3D84FC7FCFAD}"/>
              </a:ext>
            </a:extLst>
          </p:cNvPr>
          <p:cNvSpPr/>
          <p:nvPr/>
        </p:nvSpPr>
        <p:spPr>
          <a:xfrm>
            <a:off x="58674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2E65AEE-AED7-42C1-9AE7-4A3CDDB907A2}"/>
              </a:ext>
            </a:extLst>
          </p:cNvPr>
          <p:cNvSpPr/>
          <p:nvPr/>
        </p:nvSpPr>
        <p:spPr>
          <a:xfrm>
            <a:off x="55321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E4A09D3-7B87-4B83-A91C-DA6294CAC451}"/>
              </a:ext>
            </a:extLst>
          </p:cNvPr>
          <p:cNvSpPr/>
          <p:nvPr/>
        </p:nvSpPr>
        <p:spPr>
          <a:xfrm>
            <a:off x="469392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11A3D5A6-6768-4B03-9FA1-77B324F4C88D}"/>
              </a:ext>
            </a:extLst>
          </p:cNvPr>
          <p:cNvSpPr/>
          <p:nvPr/>
        </p:nvSpPr>
        <p:spPr>
          <a:xfrm>
            <a:off x="56997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8D66176-7669-4A43-B903-6CCBA7F462E2}"/>
              </a:ext>
            </a:extLst>
          </p:cNvPr>
          <p:cNvSpPr/>
          <p:nvPr/>
        </p:nvSpPr>
        <p:spPr>
          <a:xfrm>
            <a:off x="536448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5424DD8-2D62-4C9C-97D2-DF5225893E14}"/>
              </a:ext>
            </a:extLst>
          </p:cNvPr>
          <p:cNvSpPr/>
          <p:nvPr/>
        </p:nvSpPr>
        <p:spPr>
          <a:xfrm>
            <a:off x="67056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8B270E9-9D50-481C-89DF-BD07B87B34B3}"/>
              </a:ext>
            </a:extLst>
          </p:cNvPr>
          <p:cNvSpPr/>
          <p:nvPr/>
        </p:nvSpPr>
        <p:spPr>
          <a:xfrm>
            <a:off x="6035041" y="40349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2901BEA9-8106-4BC2-8AAE-32CA20F2AFD7}"/>
              </a:ext>
            </a:extLst>
          </p:cNvPr>
          <p:cNvSpPr/>
          <p:nvPr/>
        </p:nvSpPr>
        <p:spPr>
          <a:xfrm>
            <a:off x="6202681" y="438039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F6EE50B-7FD4-4406-92A4-CA673199CB4B}"/>
              </a:ext>
            </a:extLst>
          </p:cNvPr>
          <p:cNvSpPr/>
          <p:nvPr/>
        </p:nvSpPr>
        <p:spPr>
          <a:xfrm rot="10800000">
            <a:off x="51968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CF36916-11C8-4788-882E-C1286426360A}"/>
              </a:ext>
            </a:extLst>
          </p:cNvPr>
          <p:cNvSpPr/>
          <p:nvPr/>
        </p:nvSpPr>
        <p:spPr>
          <a:xfrm rot="10800000">
            <a:off x="45262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93EE392B-8560-4B3D-B9BC-3D1D78C4D790}"/>
              </a:ext>
            </a:extLst>
          </p:cNvPr>
          <p:cNvSpPr/>
          <p:nvPr/>
        </p:nvSpPr>
        <p:spPr>
          <a:xfrm rot="10800000">
            <a:off x="41910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74AED12D-D127-4E02-81E2-69D5DF652D15}"/>
              </a:ext>
            </a:extLst>
          </p:cNvPr>
          <p:cNvSpPr/>
          <p:nvPr/>
        </p:nvSpPr>
        <p:spPr>
          <a:xfrm rot="10800000">
            <a:off x="38557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D6C117C-0F35-4BB9-B042-6AFC8B9BB7B7}"/>
              </a:ext>
            </a:extLst>
          </p:cNvPr>
          <p:cNvSpPr/>
          <p:nvPr/>
        </p:nvSpPr>
        <p:spPr>
          <a:xfrm rot="10800000">
            <a:off x="28498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B0E7B3-5720-46E6-AA38-30F7D8044F38}"/>
              </a:ext>
            </a:extLst>
          </p:cNvPr>
          <p:cNvSpPr/>
          <p:nvPr/>
        </p:nvSpPr>
        <p:spPr>
          <a:xfrm rot="10800000">
            <a:off x="21793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E08F16B6-94A5-4D1E-9383-7CF0F02657AB}"/>
              </a:ext>
            </a:extLst>
          </p:cNvPr>
          <p:cNvSpPr/>
          <p:nvPr/>
        </p:nvSpPr>
        <p:spPr>
          <a:xfrm rot="10800000">
            <a:off x="25146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C8D47AE-650F-41BF-A702-A6CB921117D1}"/>
              </a:ext>
            </a:extLst>
          </p:cNvPr>
          <p:cNvSpPr/>
          <p:nvPr/>
        </p:nvSpPr>
        <p:spPr>
          <a:xfrm rot="10800000">
            <a:off x="8382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968FE0BF-0209-40B3-9742-551D741DFF32}"/>
              </a:ext>
            </a:extLst>
          </p:cNvPr>
          <p:cNvSpPr/>
          <p:nvPr/>
        </p:nvSpPr>
        <p:spPr>
          <a:xfrm rot="10800000">
            <a:off x="6202680" y="50712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A42AE5-3963-4BD8-B94B-C59AA0BAF6F7}"/>
              </a:ext>
            </a:extLst>
          </p:cNvPr>
          <p:cNvSpPr/>
          <p:nvPr/>
        </p:nvSpPr>
        <p:spPr>
          <a:xfrm rot="10800000">
            <a:off x="53644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F9514A6-5DC7-4A89-B516-BA5E36E20D54}"/>
              </a:ext>
            </a:extLst>
          </p:cNvPr>
          <p:cNvSpPr/>
          <p:nvPr/>
        </p:nvSpPr>
        <p:spPr>
          <a:xfrm rot="10800000">
            <a:off x="502920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A8F48AA-A486-4C24-8C2F-8F10D81E7804}"/>
              </a:ext>
            </a:extLst>
          </p:cNvPr>
          <p:cNvSpPr/>
          <p:nvPr/>
        </p:nvSpPr>
        <p:spPr>
          <a:xfrm rot="10800000">
            <a:off x="43586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B71F9A8-9744-4D2D-AFA2-4EE65F72FB5A}"/>
              </a:ext>
            </a:extLst>
          </p:cNvPr>
          <p:cNvSpPr/>
          <p:nvPr/>
        </p:nvSpPr>
        <p:spPr>
          <a:xfrm rot="10800000">
            <a:off x="33528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B1E4842-7286-4F8D-989D-29F8292FAFAF}"/>
              </a:ext>
            </a:extLst>
          </p:cNvPr>
          <p:cNvSpPr/>
          <p:nvPr/>
        </p:nvSpPr>
        <p:spPr>
          <a:xfrm rot="10800000">
            <a:off x="368808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419270D-61CE-49A4-9D59-13C97DE54F5F}"/>
              </a:ext>
            </a:extLst>
          </p:cNvPr>
          <p:cNvSpPr/>
          <p:nvPr/>
        </p:nvSpPr>
        <p:spPr>
          <a:xfrm rot="10800000">
            <a:off x="30175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D8B07DD5-826C-4A79-A0A6-7BF967CC1EAF}"/>
              </a:ext>
            </a:extLst>
          </p:cNvPr>
          <p:cNvSpPr/>
          <p:nvPr/>
        </p:nvSpPr>
        <p:spPr>
          <a:xfrm rot="10800000">
            <a:off x="268224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97EC64E-5299-4689-9B07-25F1C7E66390}"/>
              </a:ext>
            </a:extLst>
          </p:cNvPr>
          <p:cNvSpPr/>
          <p:nvPr/>
        </p:nvSpPr>
        <p:spPr>
          <a:xfrm rot="10800000">
            <a:off x="20116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747CA9B-0187-4669-B134-D74F458ED510}"/>
              </a:ext>
            </a:extLst>
          </p:cNvPr>
          <p:cNvSpPr/>
          <p:nvPr/>
        </p:nvSpPr>
        <p:spPr>
          <a:xfrm rot="10800000">
            <a:off x="23469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FEC2C6A4-39BE-40EC-A5F3-36AC62AF0DC0}"/>
              </a:ext>
            </a:extLst>
          </p:cNvPr>
          <p:cNvSpPr/>
          <p:nvPr/>
        </p:nvSpPr>
        <p:spPr>
          <a:xfrm rot="10800000">
            <a:off x="16764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70B79CB-FA0B-49E3-8123-0C1B488196FD}"/>
              </a:ext>
            </a:extLst>
          </p:cNvPr>
          <p:cNvSpPr/>
          <p:nvPr/>
        </p:nvSpPr>
        <p:spPr>
          <a:xfrm rot="10800000">
            <a:off x="13411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09C1186-7169-4E0C-BEBB-F495E343E757}"/>
              </a:ext>
            </a:extLst>
          </p:cNvPr>
          <p:cNvSpPr/>
          <p:nvPr/>
        </p:nvSpPr>
        <p:spPr>
          <a:xfrm rot="10800000">
            <a:off x="67056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7A1F5-6815-4566-8062-5C48B721DC02}"/>
              </a:ext>
            </a:extLst>
          </p:cNvPr>
          <p:cNvSpPr/>
          <p:nvPr/>
        </p:nvSpPr>
        <p:spPr>
          <a:xfrm rot="10800000">
            <a:off x="10058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9237C01D-D737-4EA5-A115-515EA9FB3BE5}"/>
              </a:ext>
            </a:extLst>
          </p:cNvPr>
          <p:cNvSpPr/>
          <p:nvPr/>
        </p:nvSpPr>
        <p:spPr>
          <a:xfrm rot="10800000">
            <a:off x="6035040" y="472583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DDD102B-630D-4AC9-A115-E6CD8263801C}"/>
              </a:ext>
            </a:extLst>
          </p:cNvPr>
          <p:cNvSpPr/>
          <p:nvPr/>
        </p:nvSpPr>
        <p:spPr>
          <a:xfrm rot="10800000">
            <a:off x="15087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B69E4FD-6D25-403F-926D-3C8C8961A069}"/>
              </a:ext>
            </a:extLst>
          </p:cNvPr>
          <p:cNvSpPr/>
          <p:nvPr/>
        </p:nvSpPr>
        <p:spPr>
          <a:xfrm rot="10800000">
            <a:off x="184404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812EDC6D-D8D6-4AD7-AE09-F777904DB4A3}"/>
              </a:ext>
            </a:extLst>
          </p:cNvPr>
          <p:cNvSpPr/>
          <p:nvPr/>
        </p:nvSpPr>
        <p:spPr>
          <a:xfrm rot="10800000">
            <a:off x="13411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2A8C33CD-5378-4A23-8DE1-AD1A8B2604CB}"/>
              </a:ext>
            </a:extLst>
          </p:cNvPr>
          <p:cNvSpPr/>
          <p:nvPr/>
        </p:nvSpPr>
        <p:spPr>
          <a:xfrm rot="10800000">
            <a:off x="11734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343B4C26-CF02-4D18-8248-2276A7A23BC3}"/>
              </a:ext>
            </a:extLst>
          </p:cNvPr>
          <p:cNvSpPr/>
          <p:nvPr/>
        </p:nvSpPr>
        <p:spPr>
          <a:xfrm rot="10800000">
            <a:off x="201168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5AA301DB-D039-4B75-A5F2-6B234B80DAAA}"/>
              </a:ext>
            </a:extLst>
          </p:cNvPr>
          <p:cNvSpPr/>
          <p:nvPr/>
        </p:nvSpPr>
        <p:spPr>
          <a:xfrm rot="10800000">
            <a:off x="21793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6C0D4099-9F66-4031-AECD-1132D28722F9}"/>
              </a:ext>
            </a:extLst>
          </p:cNvPr>
          <p:cNvSpPr/>
          <p:nvPr/>
        </p:nvSpPr>
        <p:spPr>
          <a:xfrm rot="10800000">
            <a:off x="100584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8B536FF1-0880-4F8F-9513-80E3C7EE20D2}"/>
              </a:ext>
            </a:extLst>
          </p:cNvPr>
          <p:cNvSpPr/>
          <p:nvPr/>
        </p:nvSpPr>
        <p:spPr>
          <a:xfrm rot="10800000">
            <a:off x="8382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7CDC0BA-543C-4CA8-AEA4-0711EB039D53}"/>
              </a:ext>
            </a:extLst>
          </p:cNvPr>
          <p:cNvSpPr/>
          <p:nvPr/>
        </p:nvSpPr>
        <p:spPr>
          <a:xfrm rot="10800000">
            <a:off x="10058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496F415-34E3-4422-B079-1C90F7918760}"/>
              </a:ext>
            </a:extLst>
          </p:cNvPr>
          <p:cNvSpPr/>
          <p:nvPr/>
        </p:nvSpPr>
        <p:spPr>
          <a:xfrm>
            <a:off x="502920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7E19551-8552-40E3-88CD-9CB93A8CF974}"/>
              </a:ext>
            </a:extLst>
          </p:cNvPr>
          <p:cNvSpPr/>
          <p:nvPr/>
        </p:nvSpPr>
        <p:spPr>
          <a:xfrm>
            <a:off x="56997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14196109-A798-48BB-8AF3-C83BBD4B01F2}"/>
              </a:ext>
            </a:extLst>
          </p:cNvPr>
          <p:cNvSpPr/>
          <p:nvPr/>
        </p:nvSpPr>
        <p:spPr>
          <a:xfrm>
            <a:off x="53644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6E26DD50-2C3A-4C26-B819-BFBF002435E8}"/>
              </a:ext>
            </a:extLst>
          </p:cNvPr>
          <p:cNvSpPr/>
          <p:nvPr/>
        </p:nvSpPr>
        <p:spPr>
          <a:xfrm>
            <a:off x="48615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BA38E63C-50BA-4682-A326-016EDA375C06}"/>
              </a:ext>
            </a:extLst>
          </p:cNvPr>
          <p:cNvSpPr/>
          <p:nvPr/>
        </p:nvSpPr>
        <p:spPr>
          <a:xfrm>
            <a:off x="55321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58A1ECAD-7559-46E4-84DB-B023607720B7}"/>
              </a:ext>
            </a:extLst>
          </p:cNvPr>
          <p:cNvSpPr/>
          <p:nvPr/>
        </p:nvSpPr>
        <p:spPr>
          <a:xfrm>
            <a:off x="435864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C9EF10B-9793-4F9F-8869-69AB27CB63F3}"/>
              </a:ext>
            </a:extLst>
          </p:cNvPr>
          <p:cNvSpPr/>
          <p:nvPr/>
        </p:nvSpPr>
        <p:spPr>
          <a:xfrm>
            <a:off x="45262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B71361A-781F-4097-9FCC-D42DE6A4CF97}"/>
              </a:ext>
            </a:extLst>
          </p:cNvPr>
          <p:cNvSpPr/>
          <p:nvPr/>
        </p:nvSpPr>
        <p:spPr>
          <a:xfrm>
            <a:off x="23469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4BFA0E0F-7E7E-4CCC-AAF9-6E6B6A52F647}"/>
              </a:ext>
            </a:extLst>
          </p:cNvPr>
          <p:cNvSpPr/>
          <p:nvPr/>
        </p:nvSpPr>
        <p:spPr>
          <a:xfrm>
            <a:off x="201168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F744E600-43C1-4ABA-B066-1F2A0C61E831}"/>
              </a:ext>
            </a:extLst>
          </p:cNvPr>
          <p:cNvSpPr/>
          <p:nvPr/>
        </p:nvSpPr>
        <p:spPr>
          <a:xfrm rot="10800000">
            <a:off x="20116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4404ED1-C7D0-4E97-842E-607ADCCCD175}"/>
              </a:ext>
            </a:extLst>
          </p:cNvPr>
          <p:cNvSpPr/>
          <p:nvPr/>
        </p:nvSpPr>
        <p:spPr>
          <a:xfrm rot="10800000">
            <a:off x="25146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EC283FF-6711-4B91-BBC4-EFBAFBC2AFD7}"/>
              </a:ext>
            </a:extLst>
          </p:cNvPr>
          <p:cNvSpPr/>
          <p:nvPr/>
        </p:nvSpPr>
        <p:spPr>
          <a:xfrm rot="10800000">
            <a:off x="18440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CC51A09D-C56B-4C14-B976-8452E462F86A}"/>
              </a:ext>
            </a:extLst>
          </p:cNvPr>
          <p:cNvSpPr/>
          <p:nvPr/>
        </p:nvSpPr>
        <p:spPr>
          <a:xfrm rot="10800000">
            <a:off x="23469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91515DBB-4AC6-45EE-97BD-52764890A931}"/>
              </a:ext>
            </a:extLst>
          </p:cNvPr>
          <p:cNvSpPr/>
          <p:nvPr/>
        </p:nvSpPr>
        <p:spPr>
          <a:xfrm rot="10800000">
            <a:off x="26822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2CC12C0F-E5FC-4F7A-87B1-9742427A17DD}"/>
              </a:ext>
            </a:extLst>
          </p:cNvPr>
          <p:cNvSpPr/>
          <p:nvPr/>
        </p:nvSpPr>
        <p:spPr>
          <a:xfrm rot="10800000">
            <a:off x="217932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5C369A70-F915-40D9-B9AE-9D5ACD4396B1}"/>
              </a:ext>
            </a:extLst>
          </p:cNvPr>
          <p:cNvSpPr/>
          <p:nvPr/>
        </p:nvSpPr>
        <p:spPr>
          <a:xfrm>
            <a:off x="46939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70F46A3D-2AB8-4916-A93C-18AC7C370FB3}"/>
              </a:ext>
            </a:extLst>
          </p:cNvPr>
          <p:cNvSpPr/>
          <p:nvPr/>
        </p:nvSpPr>
        <p:spPr>
          <a:xfrm>
            <a:off x="45262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797DE038-98EC-48D1-B8B6-61AEFCD7ACA5}"/>
              </a:ext>
            </a:extLst>
          </p:cNvPr>
          <p:cNvSpPr/>
          <p:nvPr/>
        </p:nvSpPr>
        <p:spPr>
          <a:xfrm>
            <a:off x="51968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725BD9E-CC49-49B6-834B-068DA2CE3790}"/>
              </a:ext>
            </a:extLst>
          </p:cNvPr>
          <p:cNvSpPr/>
          <p:nvPr/>
        </p:nvSpPr>
        <p:spPr>
          <a:xfrm>
            <a:off x="502920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D9693A09-E9B7-41FD-8BF5-F462007835B2}"/>
              </a:ext>
            </a:extLst>
          </p:cNvPr>
          <p:cNvSpPr/>
          <p:nvPr/>
        </p:nvSpPr>
        <p:spPr>
          <a:xfrm rot="10800000">
            <a:off x="45262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07A20C1-8694-4A48-B85D-E5C416FE0988}"/>
              </a:ext>
            </a:extLst>
          </p:cNvPr>
          <p:cNvSpPr/>
          <p:nvPr/>
        </p:nvSpPr>
        <p:spPr>
          <a:xfrm rot="10800000">
            <a:off x="55321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8CCB6728-8EF6-4086-A6E2-56920ADE6DE6}"/>
              </a:ext>
            </a:extLst>
          </p:cNvPr>
          <p:cNvSpPr/>
          <p:nvPr/>
        </p:nvSpPr>
        <p:spPr>
          <a:xfrm rot="10800000">
            <a:off x="53644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F5388BDE-7872-4EA7-AFF9-83328AED25B6}"/>
              </a:ext>
            </a:extLst>
          </p:cNvPr>
          <p:cNvSpPr/>
          <p:nvPr/>
        </p:nvSpPr>
        <p:spPr>
          <a:xfrm>
            <a:off x="10058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7FCF2DE-731F-4442-9CA4-F20EAE3129CE}"/>
              </a:ext>
            </a:extLst>
          </p:cNvPr>
          <p:cNvSpPr/>
          <p:nvPr/>
        </p:nvSpPr>
        <p:spPr>
          <a:xfrm>
            <a:off x="11734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DC34D558-D345-4B57-AB30-285C37E11345}"/>
              </a:ext>
            </a:extLst>
          </p:cNvPr>
          <p:cNvSpPr/>
          <p:nvPr/>
        </p:nvSpPr>
        <p:spPr>
          <a:xfrm>
            <a:off x="10058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49DDD6E9-87C1-41CB-88FE-222039B5D692}"/>
              </a:ext>
            </a:extLst>
          </p:cNvPr>
          <p:cNvSpPr/>
          <p:nvPr/>
        </p:nvSpPr>
        <p:spPr>
          <a:xfrm>
            <a:off x="8382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9C3AD2E-6403-4752-8769-7A5073F63116}"/>
              </a:ext>
            </a:extLst>
          </p:cNvPr>
          <p:cNvSpPr/>
          <p:nvPr/>
        </p:nvSpPr>
        <p:spPr>
          <a:xfrm rot="10800000">
            <a:off x="56997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FF8F60B8-2DF7-4BC2-ACAC-D3E1AC8600F8}"/>
              </a:ext>
            </a:extLst>
          </p:cNvPr>
          <p:cNvSpPr/>
          <p:nvPr/>
        </p:nvSpPr>
        <p:spPr>
          <a:xfrm rot="10800000">
            <a:off x="58674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4AD43B8-40B0-4D5E-9ACE-11D9DB5199B3}"/>
              </a:ext>
            </a:extLst>
          </p:cNvPr>
          <p:cNvSpPr/>
          <p:nvPr/>
        </p:nvSpPr>
        <p:spPr>
          <a:xfrm rot="10800000">
            <a:off x="553212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F29E5297-94E1-4DD0-B637-79C2ED338F03}"/>
              </a:ext>
            </a:extLst>
          </p:cNvPr>
          <p:cNvSpPr/>
          <p:nvPr/>
        </p:nvSpPr>
        <p:spPr>
          <a:xfrm rot="10800000">
            <a:off x="5867402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16A11D-7B6A-4100-84CD-9B04E2485473}"/>
              </a:ext>
            </a:extLst>
          </p:cNvPr>
          <p:cNvSpPr/>
          <p:nvPr/>
        </p:nvSpPr>
        <p:spPr>
          <a:xfrm rot="10800000">
            <a:off x="56997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448FAD3E-56D8-42A2-AA79-D4952D7B2112}"/>
              </a:ext>
            </a:extLst>
          </p:cNvPr>
          <p:cNvSpPr/>
          <p:nvPr/>
        </p:nvSpPr>
        <p:spPr>
          <a:xfrm rot="10800000">
            <a:off x="5867399" y="7112406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C0AB41B-5D66-48FB-8A18-4ACBA6502E7F}"/>
              </a:ext>
            </a:extLst>
          </p:cNvPr>
          <p:cNvSpPr/>
          <p:nvPr/>
        </p:nvSpPr>
        <p:spPr>
          <a:xfrm rot="10800000">
            <a:off x="502920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762FAFB0-DD60-4374-A698-2FEFFF60A67B}"/>
              </a:ext>
            </a:extLst>
          </p:cNvPr>
          <p:cNvSpPr/>
          <p:nvPr/>
        </p:nvSpPr>
        <p:spPr>
          <a:xfrm rot="10800000">
            <a:off x="486156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3CB9CB1F-9A2B-4B8A-B5D3-8419F4E6C26A}"/>
              </a:ext>
            </a:extLst>
          </p:cNvPr>
          <p:cNvSpPr/>
          <p:nvPr/>
        </p:nvSpPr>
        <p:spPr>
          <a:xfrm rot="10800000">
            <a:off x="51968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00CA165-CC78-47BA-ADEC-E274A47E7017}"/>
              </a:ext>
            </a:extLst>
          </p:cNvPr>
          <p:cNvSpPr/>
          <p:nvPr/>
        </p:nvSpPr>
        <p:spPr>
          <a:xfrm rot="10800000">
            <a:off x="502920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0CA58AE-2DD3-4023-868E-A29D3FA2C813}"/>
              </a:ext>
            </a:extLst>
          </p:cNvPr>
          <p:cNvSpPr/>
          <p:nvPr/>
        </p:nvSpPr>
        <p:spPr>
          <a:xfrm rot="10800000">
            <a:off x="419100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F6B7E59F-023B-4EA2-93AD-997F7ABC4C0B}"/>
              </a:ext>
            </a:extLst>
          </p:cNvPr>
          <p:cNvSpPr/>
          <p:nvPr/>
        </p:nvSpPr>
        <p:spPr>
          <a:xfrm rot="10800000">
            <a:off x="43586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3406A4D4-706D-4C85-ABD9-6B132669190C}"/>
              </a:ext>
            </a:extLst>
          </p:cNvPr>
          <p:cNvSpPr/>
          <p:nvPr/>
        </p:nvSpPr>
        <p:spPr>
          <a:xfrm rot="10800000">
            <a:off x="40233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F19D85B9-4128-4F9D-9583-F622AB896136}"/>
              </a:ext>
            </a:extLst>
          </p:cNvPr>
          <p:cNvSpPr/>
          <p:nvPr/>
        </p:nvSpPr>
        <p:spPr>
          <a:xfrm rot="10800000">
            <a:off x="41910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150A06FC-FC4F-49A1-AF38-792ABE5C7890}"/>
              </a:ext>
            </a:extLst>
          </p:cNvPr>
          <p:cNvSpPr/>
          <p:nvPr/>
        </p:nvSpPr>
        <p:spPr>
          <a:xfrm rot="10800000">
            <a:off x="36880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B5FB1A5-2C69-4D0C-B9C8-DE0B9108C6DA}"/>
              </a:ext>
            </a:extLst>
          </p:cNvPr>
          <p:cNvSpPr/>
          <p:nvPr/>
        </p:nvSpPr>
        <p:spPr>
          <a:xfrm>
            <a:off x="55321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179E279-FED0-41D1-AFA2-BC0D1EE05405}"/>
              </a:ext>
            </a:extLst>
          </p:cNvPr>
          <p:cNvSpPr/>
          <p:nvPr/>
        </p:nvSpPr>
        <p:spPr>
          <a:xfrm rot="10800000">
            <a:off x="150876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9EB4EA9B-2D6E-47CF-A075-A0800B772DD9}"/>
              </a:ext>
            </a:extLst>
          </p:cNvPr>
          <p:cNvSpPr txBox="1"/>
          <p:nvPr/>
        </p:nvSpPr>
        <p:spPr>
          <a:xfrm>
            <a:off x="1" y="71439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E9A827CC-C9C5-4114-A91F-490286DE5CA2}"/>
              </a:ext>
            </a:extLst>
          </p:cNvPr>
          <p:cNvSpPr txBox="1"/>
          <p:nvPr/>
        </p:nvSpPr>
        <p:spPr>
          <a:xfrm>
            <a:off x="1" y="679847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A15BED95-9732-441A-AD5E-EEECEE68C760}"/>
              </a:ext>
            </a:extLst>
          </p:cNvPr>
          <p:cNvSpPr txBox="1"/>
          <p:nvPr/>
        </p:nvSpPr>
        <p:spPr>
          <a:xfrm>
            <a:off x="1" y="645303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EFDEDD3-E55D-470C-87EB-8CB2BDCA3F0F}"/>
              </a:ext>
            </a:extLst>
          </p:cNvPr>
          <p:cNvSpPr txBox="1"/>
          <p:nvPr/>
        </p:nvSpPr>
        <p:spPr>
          <a:xfrm>
            <a:off x="1" y="610759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1BD54F92-4D6C-450A-8934-91DF4DBB5FE3}"/>
              </a:ext>
            </a:extLst>
          </p:cNvPr>
          <p:cNvSpPr txBox="1"/>
          <p:nvPr/>
        </p:nvSpPr>
        <p:spPr>
          <a:xfrm>
            <a:off x="1" y="576215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EA148688-E980-44AA-94EA-155714FD44F2}"/>
              </a:ext>
            </a:extLst>
          </p:cNvPr>
          <p:cNvSpPr txBox="1"/>
          <p:nvPr/>
        </p:nvSpPr>
        <p:spPr>
          <a:xfrm>
            <a:off x="1" y="54167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BB2F9D64-0326-4B8A-B64F-674F19CC7D31}"/>
              </a:ext>
            </a:extLst>
          </p:cNvPr>
          <p:cNvSpPr txBox="1"/>
          <p:nvPr/>
        </p:nvSpPr>
        <p:spPr>
          <a:xfrm>
            <a:off x="0" y="50712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677EBF17-64EA-4D0A-BEE9-8B4EAFEE41D3}"/>
              </a:ext>
            </a:extLst>
          </p:cNvPr>
          <p:cNvSpPr txBox="1"/>
          <p:nvPr/>
        </p:nvSpPr>
        <p:spPr>
          <a:xfrm>
            <a:off x="0" y="47258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1F329F83-ADE1-487E-A464-EF2A14AF2DE7}"/>
              </a:ext>
            </a:extLst>
          </p:cNvPr>
          <p:cNvSpPr txBox="1"/>
          <p:nvPr/>
        </p:nvSpPr>
        <p:spPr>
          <a:xfrm>
            <a:off x="0" y="43803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7D0CBDB8-C7F1-4877-A5F9-CF5A7B3A1C88}"/>
              </a:ext>
            </a:extLst>
          </p:cNvPr>
          <p:cNvSpPr txBox="1"/>
          <p:nvPr/>
        </p:nvSpPr>
        <p:spPr>
          <a:xfrm>
            <a:off x="0" y="40349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F78BFB31-A87A-4599-B3D1-F61C4B920E64}"/>
              </a:ext>
            </a:extLst>
          </p:cNvPr>
          <p:cNvSpPr txBox="1"/>
          <p:nvPr/>
        </p:nvSpPr>
        <p:spPr>
          <a:xfrm>
            <a:off x="0" y="36895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4EB02EC-D800-4531-B9E7-9EC998622F1D}"/>
              </a:ext>
            </a:extLst>
          </p:cNvPr>
          <p:cNvSpPr txBox="1"/>
          <p:nvPr/>
        </p:nvSpPr>
        <p:spPr>
          <a:xfrm>
            <a:off x="0" y="33440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C0D1D73D-247A-4A58-896C-BC66CE736735}"/>
              </a:ext>
            </a:extLst>
          </p:cNvPr>
          <p:cNvSpPr txBox="1"/>
          <p:nvPr/>
        </p:nvSpPr>
        <p:spPr>
          <a:xfrm>
            <a:off x="0" y="29986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142C2CEC-544D-4EB9-BFC9-33DD4F0A1993}"/>
              </a:ext>
            </a:extLst>
          </p:cNvPr>
          <p:cNvSpPr txBox="1"/>
          <p:nvPr/>
        </p:nvSpPr>
        <p:spPr>
          <a:xfrm>
            <a:off x="0" y="26531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0A7681F8-D8FD-4DC8-B266-965CABFC596A}"/>
              </a:ext>
            </a:extLst>
          </p:cNvPr>
          <p:cNvSpPr txBox="1"/>
          <p:nvPr/>
        </p:nvSpPr>
        <p:spPr>
          <a:xfrm>
            <a:off x="0" y="23077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11145518-E1F1-417C-9E62-8B722E1C3E2A}"/>
              </a:ext>
            </a:extLst>
          </p:cNvPr>
          <p:cNvSpPr txBox="1"/>
          <p:nvPr/>
        </p:nvSpPr>
        <p:spPr>
          <a:xfrm>
            <a:off x="0" y="19623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935CEA11-F181-4E13-9950-8AA229906304}"/>
              </a:ext>
            </a:extLst>
          </p:cNvPr>
          <p:cNvSpPr/>
          <p:nvPr/>
        </p:nvSpPr>
        <p:spPr>
          <a:xfrm rot="10800000">
            <a:off x="117348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C16114F-DA0C-4FD1-B61E-A4125DDF322C}"/>
              </a:ext>
            </a:extLst>
          </p:cNvPr>
          <p:cNvSpPr/>
          <p:nvPr/>
        </p:nvSpPr>
        <p:spPr>
          <a:xfrm rot="10800000">
            <a:off x="35204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0735978-DC50-489F-A39B-9629D469D9C0}"/>
              </a:ext>
            </a:extLst>
          </p:cNvPr>
          <p:cNvSpPr/>
          <p:nvPr/>
        </p:nvSpPr>
        <p:spPr>
          <a:xfrm rot="10800000">
            <a:off x="35204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808E1A4C-41F7-45D3-8F8C-B1BE333CD7BD}"/>
              </a:ext>
            </a:extLst>
          </p:cNvPr>
          <p:cNvSpPr/>
          <p:nvPr/>
        </p:nvSpPr>
        <p:spPr>
          <a:xfrm rot="10800000">
            <a:off x="30175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2C59D22C-B162-462E-9D39-35C645914197}"/>
              </a:ext>
            </a:extLst>
          </p:cNvPr>
          <p:cNvSpPr/>
          <p:nvPr/>
        </p:nvSpPr>
        <p:spPr>
          <a:xfrm rot="10800000">
            <a:off x="33528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EBC88919-A60B-40AF-8392-215D20702912}"/>
              </a:ext>
            </a:extLst>
          </p:cNvPr>
          <p:cNvSpPr/>
          <p:nvPr/>
        </p:nvSpPr>
        <p:spPr>
          <a:xfrm rot="10800000">
            <a:off x="3200400" y="64530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71DB434-4D8D-463D-8870-EB72762A3AA6}"/>
              </a:ext>
            </a:extLst>
          </p:cNvPr>
          <p:cNvSpPr/>
          <p:nvPr/>
        </p:nvSpPr>
        <p:spPr>
          <a:xfrm rot="10800000">
            <a:off x="46939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BEBC24E-EEE7-4AA7-A95F-C84A06C5355D}"/>
              </a:ext>
            </a:extLst>
          </p:cNvPr>
          <p:cNvSpPr/>
          <p:nvPr/>
        </p:nvSpPr>
        <p:spPr>
          <a:xfrm rot="10800000">
            <a:off x="35204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B9DF3E19-6D34-463D-B49E-592591984AB1}"/>
              </a:ext>
            </a:extLst>
          </p:cNvPr>
          <p:cNvSpPr/>
          <p:nvPr/>
        </p:nvSpPr>
        <p:spPr>
          <a:xfrm>
            <a:off x="18440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F300BFF-F2BF-4C3C-BF0A-DF2BA051C767}"/>
              </a:ext>
            </a:extLst>
          </p:cNvPr>
          <p:cNvSpPr/>
          <p:nvPr/>
        </p:nvSpPr>
        <p:spPr>
          <a:xfrm>
            <a:off x="30175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CEDC15D-440A-4925-9F42-7871A389DE61}"/>
              </a:ext>
            </a:extLst>
          </p:cNvPr>
          <p:cNvSpPr/>
          <p:nvPr/>
        </p:nvSpPr>
        <p:spPr>
          <a:xfrm>
            <a:off x="50292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F9EDB21E-93A9-4EC0-9482-BD6163CFDC5C}"/>
              </a:ext>
            </a:extLst>
          </p:cNvPr>
          <p:cNvSpPr/>
          <p:nvPr/>
        </p:nvSpPr>
        <p:spPr>
          <a:xfrm>
            <a:off x="318516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A2C7E6C-15D0-4763-AE9E-9A74E16B3664}"/>
              </a:ext>
            </a:extLst>
          </p:cNvPr>
          <p:cNvSpPr/>
          <p:nvPr/>
        </p:nvSpPr>
        <p:spPr>
          <a:xfrm>
            <a:off x="134112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3615BB90-9335-4F09-B21C-ECB5429BD313}"/>
              </a:ext>
            </a:extLst>
          </p:cNvPr>
          <p:cNvSpPr/>
          <p:nvPr/>
        </p:nvSpPr>
        <p:spPr>
          <a:xfrm>
            <a:off x="16764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5E9EFA7-43F4-491F-8143-7D29539FAE28}"/>
              </a:ext>
            </a:extLst>
          </p:cNvPr>
          <p:cNvSpPr/>
          <p:nvPr/>
        </p:nvSpPr>
        <p:spPr>
          <a:xfrm>
            <a:off x="15087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B773B9B0-C354-4A9B-BAEA-AA0BB8EDDE7B}"/>
              </a:ext>
            </a:extLst>
          </p:cNvPr>
          <p:cNvSpPr/>
          <p:nvPr/>
        </p:nvSpPr>
        <p:spPr>
          <a:xfrm>
            <a:off x="23469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2856AEA-D716-4E6F-AE39-83C6E971D235}"/>
              </a:ext>
            </a:extLst>
          </p:cNvPr>
          <p:cNvSpPr/>
          <p:nvPr/>
        </p:nvSpPr>
        <p:spPr>
          <a:xfrm>
            <a:off x="30175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5778AB17-7E98-4CA4-9DB1-6F2649EF045B}"/>
              </a:ext>
            </a:extLst>
          </p:cNvPr>
          <p:cNvSpPr/>
          <p:nvPr/>
        </p:nvSpPr>
        <p:spPr>
          <a:xfrm>
            <a:off x="33528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ACAD51B-E192-47FA-9628-D5B4B1EAE147}"/>
              </a:ext>
            </a:extLst>
          </p:cNvPr>
          <p:cNvSpPr/>
          <p:nvPr/>
        </p:nvSpPr>
        <p:spPr>
          <a:xfrm>
            <a:off x="35204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E024DCA-68E0-49C9-B3DD-D6CB4D03E60A}"/>
              </a:ext>
            </a:extLst>
          </p:cNvPr>
          <p:cNvSpPr/>
          <p:nvPr/>
        </p:nvSpPr>
        <p:spPr>
          <a:xfrm>
            <a:off x="25146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F6293B6-2F95-4B2B-832E-E84CE46B1EB6}"/>
              </a:ext>
            </a:extLst>
          </p:cNvPr>
          <p:cNvSpPr/>
          <p:nvPr/>
        </p:nvSpPr>
        <p:spPr>
          <a:xfrm>
            <a:off x="21793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EEA326C-8CE2-4657-9FA1-407CB2E4E07A}"/>
              </a:ext>
            </a:extLst>
          </p:cNvPr>
          <p:cNvSpPr/>
          <p:nvPr/>
        </p:nvSpPr>
        <p:spPr>
          <a:xfrm>
            <a:off x="23469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789884B9-67BB-4725-87FC-E568CCB2C115}"/>
              </a:ext>
            </a:extLst>
          </p:cNvPr>
          <p:cNvSpPr/>
          <p:nvPr/>
        </p:nvSpPr>
        <p:spPr>
          <a:xfrm>
            <a:off x="30175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B4F60C44-DE0E-4F03-A866-AE224DCA2C2E}"/>
              </a:ext>
            </a:extLst>
          </p:cNvPr>
          <p:cNvSpPr/>
          <p:nvPr/>
        </p:nvSpPr>
        <p:spPr>
          <a:xfrm>
            <a:off x="28498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4BF7DCBE-A180-44C7-861E-B2C9AD78EDC6}"/>
              </a:ext>
            </a:extLst>
          </p:cNvPr>
          <p:cNvSpPr/>
          <p:nvPr/>
        </p:nvSpPr>
        <p:spPr>
          <a:xfrm>
            <a:off x="31851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AF8307DF-E6BE-4D92-A74A-164BCE84F1D0}"/>
              </a:ext>
            </a:extLst>
          </p:cNvPr>
          <p:cNvSpPr/>
          <p:nvPr/>
        </p:nvSpPr>
        <p:spPr>
          <a:xfrm>
            <a:off x="35204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0D0F7D9-C8D8-483C-9192-6442A030D773}"/>
              </a:ext>
            </a:extLst>
          </p:cNvPr>
          <p:cNvSpPr/>
          <p:nvPr/>
        </p:nvSpPr>
        <p:spPr>
          <a:xfrm>
            <a:off x="16764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057B475-0189-4B1D-84D2-0769A7DDB62B}"/>
              </a:ext>
            </a:extLst>
          </p:cNvPr>
          <p:cNvSpPr/>
          <p:nvPr/>
        </p:nvSpPr>
        <p:spPr>
          <a:xfrm>
            <a:off x="30175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61700646-5A3B-4869-90EA-E4B90F3B75CD}"/>
              </a:ext>
            </a:extLst>
          </p:cNvPr>
          <p:cNvSpPr/>
          <p:nvPr/>
        </p:nvSpPr>
        <p:spPr>
          <a:xfrm>
            <a:off x="18440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36F7C29-75FB-4B96-AEA9-0DBF1D5E6779}"/>
              </a:ext>
            </a:extLst>
          </p:cNvPr>
          <p:cNvSpPr/>
          <p:nvPr/>
        </p:nvSpPr>
        <p:spPr>
          <a:xfrm>
            <a:off x="25146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F006C07C-7A0C-4820-A994-7A949486D93E}"/>
              </a:ext>
            </a:extLst>
          </p:cNvPr>
          <p:cNvSpPr/>
          <p:nvPr/>
        </p:nvSpPr>
        <p:spPr>
          <a:xfrm>
            <a:off x="38557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D7966556-CA04-494E-8084-F4D1D08DB8AF}"/>
              </a:ext>
            </a:extLst>
          </p:cNvPr>
          <p:cNvSpPr/>
          <p:nvPr/>
        </p:nvSpPr>
        <p:spPr>
          <a:xfrm>
            <a:off x="41910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D6C7F380-D291-479C-964D-3D2F64D0D190}"/>
              </a:ext>
            </a:extLst>
          </p:cNvPr>
          <p:cNvSpPr/>
          <p:nvPr/>
        </p:nvSpPr>
        <p:spPr>
          <a:xfrm rot="10800000">
            <a:off x="40233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936BA87-4E66-4544-B7E2-248776A3B291}"/>
              </a:ext>
            </a:extLst>
          </p:cNvPr>
          <p:cNvSpPr/>
          <p:nvPr/>
        </p:nvSpPr>
        <p:spPr>
          <a:xfrm rot="10800000">
            <a:off x="46939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78F98F8-9F67-441A-9FFA-0CBB912972C4}"/>
              </a:ext>
            </a:extLst>
          </p:cNvPr>
          <p:cNvSpPr/>
          <p:nvPr/>
        </p:nvSpPr>
        <p:spPr>
          <a:xfrm rot="10800000">
            <a:off x="31851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580A16C-8095-4A5E-AE3A-A0AC2B86FD26}"/>
              </a:ext>
            </a:extLst>
          </p:cNvPr>
          <p:cNvSpPr/>
          <p:nvPr/>
        </p:nvSpPr>
        <p:spPr>
          <a:xfrm rot="10800000">
            <a:off x="35204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83BC959C-7C98-4635-A3D1-C2683595EAC7}"/>
              </a:ext>
            </a:extLst>
          </p:cNvPr>
          <p:cNvSpPr/>
          <p:nvPr/>
        </p:nvSpPr>
        <p:spPr>
          <a:xfrm rot="10800000">
            <a:off x="48615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98E9A82D-F0F9-4EA5-9F7D-C789B967F97B}"/>
              </a:ext>
            </a:extLst>
          </p:cNvPr>
          <p:cNvSpPr/>
          <p:nvPr/>
        </p:nvSpPr>
        <p:spPr>
          <a:xfrm>
            <a:off x="150876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845824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277624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1092"/>
              </p:ext>
            </p:extLst>
          </p:nvPr>
        </p:nvGraphicFramePr>
        <p:xfrm>
          <a:off x="6621780" y="1143000"/>
          <a:ext cx="3268980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390639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5"/>
            <a:ext cx="6858004" cy="3447098"/>
            <a:chOff x="1600194" y="3889787"/>
            <a:chExt cx="6858004" cy="277074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#3: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Slightly Smaller Rich Club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0.45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2D-CVM_def-pttrns_anlytc-FE-vary-e0-and-e1_v1pt1_2018-12-29.py**</a:t>
              </a:r>
            </a:p>
            <a:p>
              <a:pPr algn="ctr"/>
              <a:r>
                <a:rPr lang="en-US" sz="1600" dirty="0"/>
                <a:t>(Will need follow-on program to this for variance in eps0)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656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152859" cy="2534300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Slightly Smaller Rich Club-Like Composition:</a:t>
            </a:r>
          </a:p>
          <a:p>
            <a:pPr algn="ctr"/>
            <a:r>
              <a:rPr lang="en-US" b="1" i="1" dirty="0"/>
              <a:t>x1_target = 0.45 </a:t>
            </a:r>
          </a:p>
          <a:p>
            <a:pPr algn="ctr"/>
            <a:r>
              <a:rPr lang="en-US" sz="1400" dirty="0"/>
              <a:t>= 115 “A” (all connected) </a:t>
            </a:r>
          </a:p>
          <a:p>
            <a:pPr algn="ctr"/>
            <a:r>
              <a:rPr lang="en-US" sz="1400" dirty="0"/>
              <a:t>and 141 “B” (connected)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(Note: 0.45*256 = 115.2)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Original configuration had 128 “A” nodes; so convert 13 of these to “B”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FF3A-64B6-4343-8198-170F9D0936AA}"/>
              </a:ext>
            </a:extLst>
          </p:cNvPr>
          <p:cNvSpPr txBox="1"/>
          <p:nvPr/>
        </p:nvSpPr>
        <p:spPr>
          <a:xfrm>
            <a:off x="6852707" y="2881570"/>
            <a:ext cx="304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eps0 approx. 0.2</a:t>
            </a:r>
          </a:p>
          <a:p>
            <a:r>
              <a:rPr lang="en-US" dirty="0"/>
              <a:t>Expected eps1 approx. 1.65</a:t>
            </a:r>
          </a:p>
        </p:txBody>
      </p:sp>
    </p:spTree>
    <p:extLst>
      <p:ext uri="{BB962C8B-B14F-4D97-AF65-F5344CB8AC3E}">
        <p14:creationId xmlns:p14="http://schemas.microsoft.com/office/powerpoint/2010/main" val="418679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E8501CC-0D5C-4FA5-9B8A-195F7E62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9" t="32310" r="18939" b="21781"/>
          <a:stretch/>
        </p:blipFill>
        <p:spPr>
          <a:xfrm>
            <a:off x="94494" y="797604"/>
            <a:ext cx="5089865" cy="5888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1663022" y="18852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Illustration of Grid Computation for the</a:t>
            </a:r>
          </a:p>
          <a:p>
            <a:pPr algn="ctr"/>
            <a:r>
              <a:rPr lang="en-US" b="1" i="1" dirty="0"/>
              <a:t>Slightly Smaller Rich Club Pattern</a:t>
            </a:r>
            <a:r>
              <a:rPr lang="en-US" b="1" dirty="0"/>
              <a:t>:  </a:t>
            </a:r>
            <a:r>
              <a:rPr lang="en-US" b="1" i="1" dirty="0"/>
              <a:t>x1_target = 0.45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3678E-ABFB-4352-BAD3-7F3C663D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3" t="32828" r="18454" b="9058"/>
          <a:stretch/>
        </p:blipFill>
        <p:spPr>
          <a:xfrm>
            <a:off x="5184359" y="954995"/>
            <a:ext cx="4143832" cy="601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03" y="6346896"/>
            <a:ext cx="4691052" cy="405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69E3F-5C4D-46B5-A0D0-F045CCCE27F1}"/>
              </a:ext>
            </a:extLst>
          </p:cNvPr>
          <p:cNvSpPr txBox="1"/>
          <p:nvPr/>
        </p:nvSpPr>
        <p:spPr>
          <a:xfrm>
            <a:off x="9469867" y="5814912"/>
            <a:ext cx="303288" cy="40011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3C680-DB7A-4FEE-81EE-F0D699C03352}"/>
              </a:ext>
            </a:extLst>
          </p:cNvPr>
          <p:cNvGrpSpPr/>
          <p:nvPr/>
        </p:nvGrpSpPr>
        <p:grpSpPr>
          <a:xfrm>
            <a:off x="3733800" y="1793030"/>
            <a:ext cx="1452499" cy="3674893"/>
            <a:chOff x="3733800" y="1793030"/>
            <a:chExt cx="1452499" cy="3674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6CDAE-8C29-48F7-9D24-7D4124D9E1DC}"/>
                </a:ext>
              </a:extLst>
            </p:cNvPr>
            <p:cNvSpPr txBox="1"/>
            <p:nvPr/>
          </p:nvSpPr>
          <p:spPr>
            <a:xfrm>
              <a:off x="4064868" y="4149644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33A83B-7BEB-4C4D-90CC-BC8A8C8AC369}"/>
                </a:ext>
              </a:extLst>
            </p:cNvPr>
            <p:cNvSpPr/>
            <p:nvPr/>
          </p:nvSpPr>
          <p:spPr>
            <a:xfrm>
              <a:off x="3733800" y="1793030"/>
              <a:ext cx="1341893" cy="36748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04E80A8-ABD8-4126-859D-913C5B1E9F7C}"/>
                </a:ext>
              </a:extLst>
            </p:cNvPr>
            <p:cNvSpPr/>
            <p:nvPr/>
          </p:nvSpPr>
          <p:spPr>
            <a:xfrm>
              <a:off x="3858913" y="4204249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0A036-D9F2-43ED-A260-B97E5099DF18}"/>
                </a:ext>
              </a:extLst>
            </p:cNvPr>
            <p:cNvSpPr txBox="1"/>
            <p:nvPr/>
          </p:nvSpPr>
          <p:spPr>
            <a:xfrm>
              <a:off x="3822366" y="3216200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A5E9B9C-0CC6-4A5B-9FD0-A9A3ADBEF29F}"/>
                </a:ext>
              </a:extLst>
            </p:cNvPr>
            <p:cNvSpPr/>
            <p:nvPr/>
          </p:nvSpPr>
          <p:spPr>
            <a:xfrm>
              <a:off x="3861154" y="4972372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0EEE416-D4A8-4B60-B43D-DCCC01D7B256}"/>
                </a:ext>
              </a:extLst>
            </p:cNvPr>
            <p:cNvSpPr/>
            <p:nvPr/>
          </p:nvSpPr>
          <p:spPr>
            <a:xfrm>
              <a:off x="3858913" y="4571348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76B91-FD29-46B9-BD18-F7418AC15BD4}"/>
                </a:ext>
              </a:extLst>
            </p:cNvPr>
            <p:cNvSpPr txBox="1"/>
            <p:nvPr/>
          </p:nvSpPr>
          <p:spPr>
            <a:xfrm>
              <a:off x="4067984" y="4534183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0.367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A9EF-5BB9-450D-9F6E-2EA0595B4D96}"/>
                </a:ext>
              </a:extLst>
            </p:cNvPr>
            <p:cNvSpPr txBox="1"/>
            <p:nvPr/>
          </p:nvSpPr>
          <p:spPr>
            <a:xfrm>
              <a:off x="4095936" y="4920374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0.0195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C81CDC2-2DA7-4685-AA14-4C84CB8F7620}"/>
                </a:ext>
              </a:extLst>
            </p:cNvPr>
            <p:cNvSpPr/>
            <p:nvPr/>
          </p:nvSpPr>
          <p:spPr>
            <a:xfrm>
              <a:off x="3857713" y="3823249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/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/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blipFill>
                  <a:blip r:embed="rId6"/>
                  <a:stretch>
                    <a:fillRect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87A75-11A3-4D7F-95B3-E74BEC2B6B83}"/>
                </a:ext>
              </a:extLst>
            </p:cNvPr>
            <p:cNvSpPr txBox="1"/>
            <p:nvPr/>
          </p:nvSpPr>
          <p:spPr>
            <a:xfrm>
              <a:off x="4055833" y="3787332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0.450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62BAEE-0818-470A-B7A5-11AFB182F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2941" r="34091" b="18627"/>
            <a:stretch/>
          </p:blipFill>
          <p:spPr>
            <a:xfrm>
              <a:off x="3906470" y="1872510"/>
              <a:ext cx="1028977" cy="1028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51937" y="1456495"/>
            <a:ext cx="6868164" cy="4185761"/>
            <a:chOff x="1590034" y="3592922"/>
            <a:chExt cx="6868164" cy="33644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592922"/>
              <a:ext cx="6858000" cy="336447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</a:t>
              </a:r>
            </a:p>
            <a:p>
              <a:pPr algn="ctr"/>
              <a:endParaRPr lang="en-US" sz="2400" i="1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</a:t>
              </a:r>
            </a:p>
            <a:p>
              <a:pPr algn="ctr"/>
              <a:r>
                <a:rPr lang="en-US" sz="1600" dirty="0"/>
                <a:t>(*This first program has eps0 = 0)</a:t>
              </a:r>
            </a:p>
            <a:p>
              <a:pPr algn="ctr"/>
              <a:r>
                <a:rPr lang="en-US" sz="1600" dirty="0"/>
                <a:t>2D-CVM_def-pttrns_anlytc-FE-vary-e0-and-e1_v1pt3_2018-12-29.py**</a:t>
              </a:r>
            </a:p>
            <a:p>
              <a:pPr algn="ctr"/>
              <a:r>
                <a:rPr lang="en-US" sz="1600" dirty="0"/>
                <a:t>(**This program finds a free energy minimum given a defined starting pattern, and specified values for eps0 and eps1)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(for PPT; v1.3 code not available yet):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6" y="677265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0034" y="3592922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19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42" y="82776"/>
            <a:ext cx="388455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4093341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= 0.119 (actually, 30.464 nodes)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corresponding case (with eps1 = 0) would have eps0 = 2.0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FBA62-3D12-4CB9-BFF6-3CBC802924CA}"/>
              </a:ext>
            </a:extLst>
          </p:cNvPr>
          <p:cNvSpPr txBox="1"/>
          <p:nvPr/>
        </p:nvSpPr>
        <p:spPr>
          <a:xfrm>
            <a:off x="2680210" y="4466110"/>
            <a:ext cx="4712215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Source and Documentation: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A074-A7E7-4D47-9F5D-602AF022AFEB}"/>
              </a:ext>
            </a:extLst>
          </p:cNvPr>
          <p:cNvSpPr txBox="1"/>
          <p:nvPr/>
        </p:nvSpPr>
        <p:spPr>
          <a:xfrm>
            <a:off x="762000" y="4974608"/>
            <a:ext cx="8953499" cy="255445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TBD </a:t>
            </a:r>
          </a:p>
        </p:txBody>
      </p:sp>
    </p:spTree>
    <p:extLst>
      <p:ext uri="{BB962C8B-B14F-4D97-AF65-F5344CB8AC3E}">
        <p14:creationId xmlns:p14="http://schemas.microsoft.com/office/powerpoint/2010/main" val="291834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847988" y="7045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877351" y="33160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867563" y="40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514411" y="64473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530896" y="56803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528750" y="49453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514411" y="72019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712820" y="34033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887139" y="63025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857776" y="55501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838200" y="48088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737144" y="34211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496679" y="33192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234067" y="32203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736032" y="32237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244797" y="32463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784148" y="32332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978258" y="33225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470028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026940" y="33248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519360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9255531" y="323128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535810" y="2473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029425" y="24285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508929" y="24248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046954" y="24212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557041" y="24386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9057683" y="245958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523056" y="41845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072156" y="2824756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485750" y="292205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9686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930824" y="292205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7446868" y="292205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969082" y="292205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4435446" y="292205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908142" y="292205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463978" y="40235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418435" y="47870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463979" y="55417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483554" y="62862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463978" y="70314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/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981235" y="40720"/>
            <a:ext cx="602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Gives Us A New  Point in the Phase Space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07613" y="517415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epsilon1 = 0 (no interaction enthalpy), we are working across the top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38112EC0-B04F-4A04-A46D-6BFE07191306}"/>
              </a:ext>
            </a:extLst>
          </p:cNvPr>
          <p:cNvSpPr/>
          <p:nvPr/>
        </p:nvSpPr>
        <p:spPr>
          <a:xfrm>
            <a:off x="4644330" y="3316024"/>
            <a:ext cx="198120" cy="29089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303F6-610D-4842-8981-EABC8D2390ED}"/>
              </a:ext>
            </a:extLst>
          </p:cNvPr>
          <p:cNvGrpSpPr/>
          <p:nvPr/>
        </p:nvGrpSpPr>
        <p:grpSpPr>
          <a:xfrm>
            <a:off x="5470028" y="3623426"/>
            <a:ext cx="1341893" cy="1765507"/>
            <a:chOff x="2586265" y="3914839"/>
            <a:chExt cx="1341893" cy="1765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4807F2-00BB-4921-A15C-ADA2F53C1A1A}"/>
                </a:ext>
              </a:extLst>
            </p:cNvPr>
            <p:cNvGrpSpPr/>
            <p:nvPr/>
          </p:nvGrpSpPr>
          <p:grpSpPr>
            <a:xfrm>
              <a:off x="2586265" y="3914839"/>
              <a:ext cx="1341893" cy="1765507"/>
              <a:chOff x="8738038" y="5206364"/>
              <a:chExt cx="1341893" cy="153328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62BEDF-D7FE-4F0C-ACE1-ED2565610C49}"/>
                  </a:ext>
                </a:extLst>
              </p:cNvPr>
              <p:cNvSpPr txBox="1"/>
              <p:nvPr/>
            </p:nvSpPr>
            <p:spPr>
              <a:xfrm>
                <a:off x="8966940" y="6054790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0.269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E0EEC8A-C212-4DC1-A97B-5BBA3E140E4F}"/>
                  </a:ext>
                </a:extLst>
              </p:cNvPr>
              <p:cNvSpPr/>
              <p:nvPr/>
            </p:nvSpPr>
            <p:spPr>
              <a:xfrm>
                <a:off x="8738038" y="5206364"/>
                <a:ext cx="1341893" cy="15332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CCCE57-12C0-4115-B020-D8210744143A}"/>
                  </a:ext>
                </a:extLst>
              </p:cNvPr>
              <p:cNvSpPr txBox="1"/>
              <p:nvPr/>
            </p:nvSpPr>
            <p:spPr>
              <a:xfrm>
                <a:off x="8819647" y="5555481"/>
                <a:ext cx="1127360" cy="294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1.0: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1.0</a:t>
                    </a: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A8578F49-B4EF-4AAE-B5FE-52347993C0D8}"/>
                  </a:ext>
                </a:extLst>
              </p:cNvPr>
              <p:cNvSpPr/>
              <p:nvPr/>
            </p:nvSpPr>
            <p:spPr>
              <a:xfrm>
                <a:off x="8786270" y="6051495"/>
                <a:ext cx="198120" cy="290899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35BF1B-E65D-4694-8719-DBD910578E9A}"/>
                </a:ext>
              </a:extLst>
            </p:cNvPr>
            <p:cNvSpPr txBox="1"/>
            <p:nvPr/>
          </p:nvSpPr>
          <p:spPr>
            <a:xfrm>
              <a:off x="2751068" y="5231378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FE</a:t>
              </a:r>
              <a:r>
                <a:rPr lang="en-US" sz="1600" b="1" i="1" baseline="-25000" dirty="0"/>
                <a:t> </a:t>
              </a:r>
              <a:r>
                <a:rPr lang="en-US" sz="1600" b="1" i="1" dirty="0"/>
                <a:t>= -0.313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/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blipFill>
                  <a:blip r:embed="rId5"/>
                  <a:stretch>
                    <a:fillRect t="-2127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3A405A-6282-4095-8105-48012508ABE3}"/>
              </a:ext>
            </a:extLst>
          </p:cNvPr>
          <p:cNvSpPr txBox="1"/>
          <p:nvPr/>
        </p:nvSpPr>
        <p:spPr>
          <a:xfrm>
            <a:off x="515873" y="3111746"/>
            <a:ext cx="400110" cy="4295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i="1" dirty="0"/>
              <a:t>h is the Activation Enthalpy Parameter; h = exp(2.0*eps0) </a:t>
            </a:r>
          </a:p>
        </p:txBody>
      </p:sp>
      <p:sp>
        <p:nvSpPr>
          <p:cNvPr id="116" name="Arrow: Curved Up 115">
            <a:extLst>
              <a:ext uri="{FF2B5EF4-FFF2-40B4-BE49-F238E27FC236}">
                <a16:creationId xmlns:a16="http://schemas.microsoft.com/office/drawing/2014/main" id="{377FC066-2322-4722-8DB3-27D7027C4A04}"/>
              </a:ext>
            </a:extLst>
          </p:cNvPr>
          <p:cNvSpPr/>
          <p:nvPr/>
        </p:nvSpPr>
        <p:spPr>
          <a:xfrm rot="3385567" flipH="1">
            <a:off x="3986150" y="4017009"/>
            <a:ext cx="1739576" cy="50434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09CF-FB29-4D76-BF41-A76ABC141D3E}"/>
              </a:ext>
            </a:extLst>
          </p:cNvPr>
          <p:cNvSpPr txBox="1"/>
          <p:nvPr/>
        </p:nvSpPr>
        <p:spPr>
          <a:xfrm>
            <a:off x="2134354" y="3519024"/>
            <a:ext cx="227023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know this point: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81729-ED85-446D-BD91-AAB5B655A6CD}"/>
              </a:ext>
            </a:extLst>
          </p:cNvPr>
          <p:cNvGrpSpPr/>
          <p:nvPr/>
        </p:nvGrpSpPr>
        <p:grpSpPr>
          <a:xfrm>
            <a:off x="4335040" y="5267571"/>
            <a:ext cx="914400" cy="914400"/>
            <a:chOff x="4852180" y="5509901"/>
            <a:chExt cx="914400" cy="914400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1419B192-42C1-4091-A15A-388976E7F631}"/>
                </a:ext>
              </a:extLst>
            </p:cNvPr>
            <p:cNvSpPr/>
            <p:nvPr/>
          </p:nvSpPr>
          <p:spPr>
            <a:xfrm>
              <a:off x="4852180" y="5509901"/>
              <a:ext cx="914400" cy="914400"/>
            </a:xfrm>
            <a:prstGeom prst="irregularSeal2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640B6602-EBB3-46D6-8079-297092BF1D87}"/>
                </a:ext>
              </a:extLst>
            </p:cNvPr>
            <p:cNvSpPr/>
            <p:nvPr/>
          </p:nvSpPr>
          <p:spPr>
            <a:xfrm>
              <a:off x="5121221" y="5786289"/>
              <a:ext cx="272020" cy="366232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Arrow: Curved Up 118">
            <a:extLst>
              <a:ext uri="{FF2B5EF4-FFF2-40B4-BE49-F238E27FC236}">
                <a16:creationId xmlns:a16="http://schemas.microsoft.com/office/drawing/2014/main" id="{357A6EC6-2A23-4292-9C80-DA8C7541ED6E}"/>
              </a:ext>
            </a:extLst>
          </p:cNvPr>
          <p:cNvSpPr/>
          <p:nvPr/>
        </p:nvSpPr>
        <p:spPr>
          <a:xfrm rot="1620876">
            <a:off x="2471291" y="5391117"/>
            <a:ext cx="1902403" cy="72642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8D354-7B1A-49C6-951A-1AC6A43D0A16}"/>
              </a:ext>
            </a:extLst>
          </p:cNvPr>
          <p:cNvSpPr txBox="1"/>
          <p:nvPr/>
        </p:nvSpPr>
        <p:spPr>
          <a:xfrm>
            <a:off x="2083036" y="4779431"/>
            <a:ext cx="3053656" cy="6463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this point:</a:t>
            </a:r>
          </a:p>
          <a:p>
            <a:pPr algn="ctr"/>
            <a:r>
              <a:rPr lang="en-US" sz="1600" i="1" dirty="0"/>
              <a:t>(location in phase space unknown)</a:t>
            </a:r>
          </a:p>
        </p:txBody>
      </p:sp>
    </p:spTree>
    <p:extLst>
      <p:ext uri="{BB962C8B-B14F-4D97-AF65-F5344CB8AC3E}">
        <p14:creationId xmlns:p14="http://schemas.microsoft.com/office/powerpoint/2010/main" val="2099905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C333C7F-5669-48D9-988D-F6C11ACD9855}"/>
              </a:ext>
            </a:extLst>
          </p:cNvPr>
          <p:cNvSpPr/>
          <p:nvPr/>
        </p:nvSpPr>
        <p:spPr>
          <a:xfrm rot="1443325">
            <a:off x="2756249" y="4708504"/>
            <a:ext cx="1397971" cy="4299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BBA24-1C5E-4E89-8FA6-D48B378A4AD6}"/>
              </a:ext>
            </a:extLst>
          </p:cNvPr>
          <p:cNvSpPr/>
          <p:nvPr/>
        </p:nvSpPr>
        <p:spPr>
          <a:xfrm>
            <a:off x="189717" y="1631753"/>
            <a:ext cx="9582633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x</a:t>
            </a:r>
            <a:r>
              <a:rPr lang="en-US" sz="1800" i="1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 vs </a:t>
            </a:r>
            <a:r>
              <a:rPr lang="en-US" sz="1800" i="1" dirty="0">
                <a:solidFill>
                  <a:schemeClr val="tx1"/>
                </a:solidFill>
              </a:rPr>
              <a:t>epsilon</a:t>
            </a:r>
            <a:r>
              <a:rPr lang="en-US" sz="1800" i="1" baseline="-25000" dirty="0">
                <a:solidFill>
                  <a:schemeClr val="tx1"/>
                </a:solidFill>
              </a:rPr>
              <a:t>0 </a:t>
            </a:r>
            <a:r>
              <a:rPr lang="en-US" sz="1800" i="1" dirty="0">
                <a:solidFill>
                  <a:schemeClr val="tx1"/>
                </a:solidFill>
              </a:rPr>
              <a:t>(Activation Enthalpy Parameter) and epsilon</a:t>
            </a:r>
            <a:r>
              <a:rPr lang="en-US" sz="1800" i="1" baseline="-25000" dirty="0">
                <a:solidFill>
                  <a:schemeClr val="tx1"/>
                </a:solidFill>
              </a:rPr>
              <a:t>1 </a:t>
            </a:r>
            <a:r>
              <a:rPr lang="en-US" sz="180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55DE-393F-41B6-B3C4-03FB2B441E55}"/>
              </a:ext>
            </a:extLst>
          </p:cNvPr>
          <p:cNvSpPr/>
          <p:nvPr/>
        </p:nvSpPr>
        <p:spPr>
          <a:xfrm>
            <a:off x="3424534" y="1981200"/>
            <a:ext cx="3667777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0 </a:t>
            </a:r>
            <a:r>
              <a:rPr lang="en-US" sz="1650" i="1" dirty="0">
                <a:solidFill>
                  <a:schemeClr val="tx1"/>
                </a:solidFill>
              </a:rPr>
              <a:t>(Activation Enthalpy Parameter)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63425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905125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61812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6036405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26944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534403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79103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992407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89162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513921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39798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667196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3010277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90830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80944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81283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83546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8223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91169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90098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91393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90373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80487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2171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2134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2272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77360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453279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5908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523253" y="4815535"/>
            <a:ext cx="3822679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1 </a:t>
            </a:r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59080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5908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5908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5908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5908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612603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376176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5130808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875379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620542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EFAC7B-25DE-4C0B-86AB-C7FF40060AF8}"/>
              </a:ext>
            </a:extLst>
          </p:cNvPr>
          <p:cNvCxnSpPr>
            <a:cxnSpLocks/>
          </p:cNvCxnSpPr>
          <p:nvPr/>
        </p:nvCxnSpPr>
        <p:spPr>
          <a:xfrm flipV="1">
            <a:off x="1606480" y="377047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E5B742-EC23-4F24-8BE4-9ABBC645AD4F}"/>
              </a:ext>
            </a:extLst>
          </p:cNvPr>
          <p:cNvSpPr txBox="1"/>
          <p:nvPr/>
        </p:nvSpPr>
        <p:spPr>
          <a:xfrm>
            <a:off x="4383776" y="3194754"/>
            <a:ext cx="5047049" cy="3787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Starting Experimental Specifications: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= 2.0 =&gt; x1_target = 0.119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(defined pattern) = 0.119*256 = 30.46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=&gt; 30</a:t>
            </a:r>
          </a:p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=&gt; Generate a pattern where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sz="1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30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Expected values for FE minimum: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near 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eps1 near 0.25, 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near 1.65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However: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don’t know exactly which values for (eps0, eps1) will produce a free energy minimum for this specified pattern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D50594-FA89-49E4-A8D5-1D47F238C4C8}"/>
              </a:ext>
            </a:extLst>
          </p:cNvPr>
          <p:cNvSpPr txBox="1"/>
          <p:nvPr/>
        </p:nvSpPr>
        <p:spPr>
          <a:xfrm>
            <a:off x="1698210" y="102265"/>
            <a:ext cx="6661979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Very Small Rich Club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29B0-8F6F-45C9-BA21-2A1FB2602B72}"/>
              </a:ext>
            </a:extLst>
          </p:cNvPr>
          <p:cNvSpPr txBox="1"/>
          <p:nvPr/>
        </p:nvSpPr>
        <p:spPr>
          <a:xfrm>
            <a:off x="2010857" y="609172"/>
            <a:ext cx="618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small cluster of “A” nodes in a sea of “B,” and computationally identify the (eps0, eps1) values that yield the free energy minimum associated with this pattern.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96784-5BE8-44B2-BF15-6590A70FA4DF}"/>
              </a:ext>
            </a:extLst>
          </p:cNvPr>
          <p:cNvSpPr txBox="1"/>
          <p:nvPr/>
        </p:nvSpPr>
        <p:spPr>
          <a:xfrm>
            <a:off x="1748354" y="3989061"/>
            <a:ext cx="23693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to position a point approximately here: 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6FB0AB7-1039-4EA6-AC5B-E2B89234BF95}"/>
              </a:ext>
            </a:extLst>
          </p:cNvPr>
          <p:cNvSpPr/>
          <p:nvPr/>
        </p:nvSpPr>
        <p:spPr>
          <a:xfrm>
            <a:off x="4063165" y="4722425"/>
            <a:ext cx="272020" cy="366232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8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2694873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Very Small Rich Club: </a:t>
            </a:r>
          </a:p>
          <a:p>
            <a:pPr algn="ctr"/>
            <a:r>
              <a:rPr lang="en-US" sz="1400" dirty="0"/>
              <a:t>= 30 “A” (all connected)</a:t>
            </a:r>
          </a:p>
          <a:p>
            <a:pPr algn="ctr"/>
            <a:r>
              <a:rPr lang="en-US" sz="1400" dirty="0"/>
              <a:t>and 226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43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896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249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602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07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7660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955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013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4366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719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071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424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130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35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777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5984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689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042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39395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9453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67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51223" y="873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101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2748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39395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2689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29337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5925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2573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5867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5951222" y="57099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7602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4249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220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5925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0955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4307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013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7660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9278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631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5984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4424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2748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9395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130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101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867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51223" y="15646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18863" y="19100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543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7602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4249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5925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2573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0955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4307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9278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2631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9337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984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7719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071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2689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042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95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7777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4483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101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9453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2806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5867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5951223" y="22555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118863" y="26009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4380" y="2606738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4483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071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4366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7719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013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7660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4307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7543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0896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118862" y="60553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7602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4249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0955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4307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013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7660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4366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7719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071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7777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130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4483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118863" y="12191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543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4424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7719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1013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0955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7602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4249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0896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118862" y="5364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101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2689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042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19278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5925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2573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5867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5951222" y="501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159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7777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130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4424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4366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7719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013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7660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4307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7602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4249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7543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118862" y="46735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101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49453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2748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39395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26898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042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293370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59842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2631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5925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5867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9220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5951222" y="4328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159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7602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4307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0134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76606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19278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26314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293370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59842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43662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4424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26898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2748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39395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7777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130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44830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101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2806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867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951223" y="2946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118863" y="3291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4424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071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43662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77190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0134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76606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0955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43078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7543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118862" y="398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28066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101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2748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39395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26898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042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293370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59842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2631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5925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2573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9220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5951222" y="3637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4249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7602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2573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0896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19278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0955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9220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7543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9220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9453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159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2806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7777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483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2748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4424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631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9278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19278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4307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7602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2631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5984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0955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101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4424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130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49453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4424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4483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2806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9220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896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9220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543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159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7835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4483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783584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159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7835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49453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7777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49453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071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2748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39395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071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042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4483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4249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7835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159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59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2806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7835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7835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159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2806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4483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130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2806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0896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73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0896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37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9337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4366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29337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366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071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0896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7835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7835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7777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5867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5925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896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925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2689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042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7719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7777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130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573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220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2748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5984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2631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7660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2573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130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49453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4249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TextBox 402"/>
          <p:cNvSpPr txBox="1"/>
          <p:nvPr/>
        </p:nvSpPr>
        <p:spPr>
          <a:xfrm>
            <a:off x="1005840" y="69299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38/(512) = 0.742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3617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8/(512) = 0.0156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0553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70992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36448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01904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67360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3281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9827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6372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2918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9464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6009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2555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9100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5646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2192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8737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82881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99193"/>
              </p:ext>
            </p:extLst>
          </p:nvPr>
        </p:nvGraphicFramePr>
        <p:xfrm>
          <a:off x="6621780" y="1143000"/>
          <a:ext cx="3360420" cy="65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8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(0+2=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(2+3=</a:t>
                      </a:r>
                      <a:r>
                        <a:rPr lang="en-US" sz="1400" b="1" dirty="0"/>
                        <a:t>5) 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(4+5=</a:t>
                      </a:r>
                      <a:r>
                        <a:rPr lang="en-US" sz="1400" b="1" dirty="0"/>
                        <a:t>9) 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6+6=</a:t>
                      </a:r>
                      <a:r>
                        <a:rPr lang="en-US" sz="1200" b="1" dirty="0"/>
                        <a:t>12</a:t>
                      </a:r>
                    </a:p>
                    <a:p>
                      <a:pPr algn="ctr"/>
                      <a:r>
                        <a:rPr lang="en-US" sz="1200" b="1" dirty="0"/>
                        <a:t>0+0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0+0 = </a:t>
                      </a:r>
                      <a:r>
                        <a:rPr lang="en-US" sz="14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474774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1947-3AC3-4AAA-A44C-66BA386F29CD}"/>
              </a:ext>
            </a:extLst>
          </p:cNvPr>
          <p:cNvSpPr txBox="1"/>
          <p:nvPr/>
        </p:nvSpPr>
        <p:spPr>
          <a:xfrm>
            <a:off x="895818" y="0"/>
            <a:ext cx="537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“rich club” of only 30 “</a:t>
            </a:r>
            <a:r>
              <a:rPr lang="en-US" b="1" dirty="0"/>
              <a:t>A”</a:t>
            </a:r>
            <a:r>
              <a:rPr lang="en-US" b="1" i="1" dirty="0"/>
              <a:t> Nodes; all connected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343662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76606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0134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0426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7719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071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0955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19278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1C74-8D3A-4D42-B84F-A8466CCFC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40909" r="18182" b="27778"/>
          <a:stretch/>
        </p:blipFill>
        <p:spPr>
          <a:xfrm>
            <a:off x="164620" y="1960123"/>
            <a:ext cx="6806381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95FBA-F28B-4591-A037-B4EF774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73233" r="22727" b="7576"/>
          <a:stretch/>
        </p:blipFill>
        <p:spPr>
          <a:xfrm>
            <a:off x="5247088" y="3332226"/>
            <a:ext cx="474846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272FD-851C-47B6-A21E-0A1AE71CB794}"/>
              </a:ext>
            </a:extLst>
          </p:cNvPr>
          <p:cNvSpPr txBox="1"/>
          <p:nvPr/>
        </p:nvSpPr>
        <p:spPr>
          <a:xfrm>
            <a:off x="1003718" y="0"/>
            <a:ext cx="8032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Configurations for variable (eps0, eps1): Trial #1</a:t>
            </a:r>
          </a:p>
          <a:p>
            <a:pPr algn="ctr"/>
            <a:r>
              <a:rPr lang="en-US" b="1" dirty="0"/>
              <a:t>“Very Small Rich Club”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B8E3C-CCB9-47B6-95EE-43EB431AED46}"/>
              </a:ext>
            </a:extLst>
          </p:cNvPr>
          <p:cNvSpPr txBox="1"/>
          <p:nvPr/>
        </p:nvSpPr>
        <p:spPr>
          <a:xfrm>
            <a:off x="1667111" y="609600"/>
            <a:ext cx="585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Repository (Private): </a:t>
            </a:r>
          </a:p>
          <a:p>
            <a:r>
              <a:rPr lang="en-US" sz="1600" b="1" dirty="0"/>
              <a:t>Code: </a:t>
            </a:r>
            <a:r>
              <a:rPr lang="en-US" sz="1600" dirty="0"/>
              <a:t>2D-CVM_def-pttrns_anlytc-FE-vary-e0-and-e1_2018-12-12.py</a:t>
            </a:r>
          </a:p>
          <a:p>
            <a:r>
              <a:rPr lang="en-US" sz="1600" b="1" dirty="0"/>
              <a:t>Pattern: </a:t>
            </a:r>
            <a:r>
              <a:rPr lang="en-US" sz="16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81D5E-E037-4D7C-BA8E-5E255A0B71C2}"/>
              </a:ext>
            </a:extLst>
          </p:cNvPr>
          <p:cNvSpPr txBox="1"/>
          <p:nvPr/>
        </p:nvSpPr>
        <p:spPr>
          <a:xfrm>
            <a:off x="5520487" y="5963357"/>
            <a:ext cx="420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Hand-computed configuration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Z1 = 40; z1 = 40/512 = 0.0781;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Z3 = 8; z3 = 8/512 = 0.0156; matches.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78B9D-8FAC-4490-BDBD-D4B4703CB84C}"/>
              </a:ext>
            </a:extLst>
          </p:cNvPr>
          <p:cNvSpPr/>
          <p:nvPr/>
        </p:nvSpPr>
        <p:spPr>
          <a:xfrm>
            <a:off x="5391192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6B42E-05DB-4E08-A3CE-D8BF88B2354F}"/>
              </a:ext>
            </a:extLst>
          </p:cNvPr>
          <p:cNvSpPr/>
          <p:nvPr/>
        </p:nvSpPr>
        <p:spPr>
          <a:xfrm>
            <a:off x="8001000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816B-6D75-4E00-BF7E-118AE19CAC63}"/>
              </a:ext>
            </a:extLst>
          </p:cNvPr>
          <p:cNvSpPr txBox="1"/>
          <p:nvPr/>
        </p:nvSpPr>
        <p:spPr>
          <a:xfrm>
            <a:off x="2590797" y="146719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/>
              <a:t>Check that hand-computed z values match the code-computed 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92D20-802A-4C1F-9D18-D844BE8903A8}"/>
              </a:ext>
            </a:extLst>
          </p:cNvPr>
          <p:cNvSpPr txBox="1"/>
          <p:nvPr/>
        </p:nvSpPr>
        <p:spPr>
          <a:xfrm>
            <a:off x="551123" y="7295273"/>
            <a:ext cx="939193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Next step: Find the (eps0, eps1) pair yielding a free energy minimum for this grid pattern</a:t>
            </a:r>
          </a:p>
        </p:txBody>
      </p:sp>
    </p:spTree>
    <p:extLst>
      <p:ext uri="{BB962C8B-B14F-4D97-AF65-F5344CB8AC3E}">
        <p14:creationId xmlns:p14="http://schemas.microsoft.com/office/powerpoint/2010/main" val="3970390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program(s) available were not able to generate a free-energy minimized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an earlier effort, and the programs have been updated since.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experiment has not been repeated,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real problem was that it was not possible to adequately estimate initial values for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 the thermodynamic variables diverge strongly from the analytic result (for the case where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= 0), and we have no idea of what the </a:t>
            </a:r>
            <a:r>
              <a:rPr lang="en-US" dirty="0" err="1"/>
              <a:t>the</a:t>
            </a:r>
            <a:r>
              <a:rPr lang="en-US" dirty="0"/>
              <a:t> combinations of the h-values will yield for higher values of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best approach is to work the edges of the phase space first, and then work towards the interior.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2742067" y="304800"/>
            <a:ext cx="457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57958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843"/>
              </p:ext>
            </p:extLst>
          </p:nvPr>
        </p:nvGraphicFramePr>
        <p:xfrm>
          <a:off x="6705600" y="381000"/>
          <a:ext cx="3268980" cy="58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(4+4=</a:t>
                      </a:r>
                      <a:r>
                        <a:rPr lang="en-US" sz="1200" b="1" dirty="0"/>
                        <a:t>8)*2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(5+4=</a:t>
                      </a:r>
                      <a:r>
                        <a:rPr lang="en-US" sz="1200" b="1" dirty="0"/>
                        <a:t>9)*2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(1+2=</a:t>
                      </a:r>
                      <a:r>
                        <a:rPr lang="en-US" sz="1200" b="1" dirty="0"/>
                        <a:t>3)*2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22/(512) = 0.0430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349961" y="6284897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950879" y="-39124"/>
            <a:ext cx="337916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6" y="1752601"/>
            <a:ext cx="6858005" cy="3581399"/>
            <a:chOff x="1600193" y="3830931"/>
            <a:chExt cx="6858005" cy="287869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52678"/>
              <a:ext cx="6858000" cy="2844963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 and 5: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Variational Bayes Using Two Grid Sizes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2D-CVM_def-pttrns_var-Bayes_v1pt1_lg-grid_2019-01-19.py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r>
                <a:rPr lang="en-US" sz="1600" b="1" i="1" dirty="0"/>
                <a:t>(Private repository)</a:t>
              </a:r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655922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3093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0" y="2702980"/>
            <a:ext cx="6858002" cy="1692771"/>
            <a:chOff x="1600197" y="4594840"/>
            <a:chExt cx="6858002" cy="1360635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94840"/>
              <a:ext cx="6858000" cy="136063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Original Scale-Free Pattern Replicated in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7" y="5802618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459484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4126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4F1C-44FB-4D97-8E0F-257785EAA3D4}"/>
              </a:ext>
            </a:extLst>
          </p:cNvPr>
          <p:cNvSpPr txBox="1"/>
          <p:nvPr/>
        </p:nvSpPr>
        <p:spPr>
          <a:xfrm>
            <a:off x="1298121" y="105335"/>
            <a:ext cx="720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Results for a Psi-r-q System:</a:t>
            </a:r>
          </a:p>
          <a:p>
            <a:pPr algn="ctr"/>
            <a:r>
              <a:rPr lang="en-US" sz="2400" b="1" i="1" dirty="0"/>
              <a:t>External realm (Psi), Representation (r), and Model (q)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02E92-CADE-4DB9-9606-F9477DD4103E}"/>
              </a:ext>
            </a:extLst>
          </p:cNvPr>
          <p:cNvSpPr txBox="1"/>
          <p:nvPr/>
        </p:nvSpPr>
        <p:spPr>
          <a:xfrm>
            <a:off x="3108610" y="1247506"/>
            <a:ext cx="3841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Representational System (</a:t>
            </a:r>
            <a:r>
              <a:rPr lang="en-US" sz="2400" b="1" i="1" dirty="0"/>
              <a:t>r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Scale-free-like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6719-FE6E-4324-818B-FA9D2F08DAAA}"/>
              </a:ext>
            </a:extLst>
          </p:cNvPr>
          <p:cNvSpPr txBox="1"/>
          <p:nvPr/>
        </p:nvSpPr>
        <p:spPr>
          <a:xfrm>
            <a:off x="1323159" y="2612732"/>
            <a:ext cx="69826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System (</a:t>
            </a:r>
            <a:r>
              <a:rPr lang="en-US" sz="2400" b="1" i="1" dirty="0"/>
              <a:t>Psi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32x32 grid; also scale-free-like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#4: Pattern 6</a:t>
            </a:r>
            <a:r>
              <a:rPr lang="en-US" sz="2400" dirty="0"/>
              <a:t> is created by assembling four instances of the pattern used in </a:t>
            </a:r>
            <a:r>
              <a:rPr lang="en-US" sz="2400" b="1" i="1" dirty="0"/>
              <a:t>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#5: Pattern 7</a:t>
            </a:r>
            <a:r>
              <a:rPr lang="en-US" sz="2400" dirty="0"/>
              <a:t> is created by manually adjusting the grid configuration to be more scale-free-like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667F6-6256-489A-82E6-30013E40E9AF}"/>
              </a:ext>
            </a:extLst>
          </p:cNvPr>
          <p:cNvSpPr txBox="1"/>
          <p:nvPr/>
        </p:nvSpPr>
        <p:spPr>
          <a:xfrm>
            <a:off x="1267641" y="5159668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System (</a:t>
            </a:r>
            <a:r>
              <a:rPr lang="en-US" sz="2400" b="1" i="1" dirty="0"/>
              <a:t>q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 (originally the same as </a:t>
            </a:r>
            <a:r>
              <a:rPr lang="en-US" sz="2400" b="1" i="1" dirty="0"/>
              <a:t>r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by bringing </a:t>
            </a:r>
            <a:r>
              <a:rPr lang="en-US" sz="2400" b="1" i="1" dirty="0"/>
              <a:t>r</a:t>
            </a:r>
            <a:r>
              <a:rPr lang="en-US" sz="2400" dirty="0"/>
              <a:t> into free energy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compute configuration variables and thermodynamic quantities for the </a:t>
            </a:r>
            <a:r>
              <a:rPr lang="en-US" sz="2400" b="1" i="1" dirty="0"/>
              <a:t>Psi</a:t>
            </a:r>
            <a:r>
              <a:rPr lang="en-US" sz="2400" dirty="0"/>
              <a:t>, </a:t>
            </a:r>
            <a:r>
              <a:rPr lang="en-US" sz="2400" b="1" i="1" dirty="0"/>
              <a:t>r</a:t>
            </a:r>
            <a:r>
              <a:rPr lang="en-US" sz="2400" dirty="0"/>
              <a:t>, and </a:t>
            </a:r>
            <a:r>
              <a:rPr lang="en-US" sz="2400" b="1" i="1" dirty="0"/>
              <a:t>q</a:t>
            </a:r>
            <a:r>
              <a:rPr lang="en-US" sz="2400" dirty="0"/>
              <a:t> systems. </a:t>
            </a:r>
          </a:p>
        </p:txBody>
      </p:sp>
    </p:spTree>
    <p:extLst>
      <p:ext uri="{BB962C8B-B14F-4D97-AF65-F5344CB8AC3E}">
        <p14:creationId xmlns:p14="http://schemas.microsoft.com/office/powerpoint/2010/main" val="2485337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0727" y="3638490"/>
              <a:ext cx="23801" cy="23067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36005" y="1905000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430582" y="859823"/>
            <a:ext cx="949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Observed Values Shown against 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28218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462644" y="4231776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2263" y="5089726"/>
            <a:ext cx="1376303" cy="1692074"/>
            <a:chOff x="8552841" y="4453436"/>
            <a:chExt cx="1376303" cy="16920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453436"/>
              <a:ext cx="1376303" cy="169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037356" y="4382752"/>
            <a:ext cx="3425288" cy="1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>
            <a:off x="993844" y="6136836"/>
            <a:ext cx="56752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6830" y="599311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26280" y="4876800"/>
            <a:ext cx="3966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871644" y="4732021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E0B6-6230-428B-A250-41F71FFB05C7}"/>
              </a:ext>
            </a:extLst>
          </p:cNvPr>
          <p:cNvSpPr txBox="1"/>
          <p:nvPr/>
        </p:nvSpPr>
        <p:spPr>
          <a:xfrm>
            <a:off x="8530790" y="3733800"/>
            <a:ext cx="14507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Observed Configuration Variable Values:</a:t>
            </a:r>
          </a:p>
          <a:p>
            <a:pPr algn="ctr"/>
            <a:r>
              <a:rPr lang="en-US" sz="1600" i="1" dirty="0"/>
              <a:t> </a:t>
            </a:r>
            <a:r>
              <a:rPr lang="en-US" sz="1600" b="1" i="1" dirty="0"/>
              <a:t>Pattern 6</a:t>
            </a:r>
          </a:p>
        </p:txBody>
      </p:sp>
    </p:spTree>
    <p:extLst>
      <p:ext uri="{BB962C8B-B14F-4D97-AF65-F5344CB8AC3E}">
        <p14:creationId xmlns:p14="http://schemas.microsoft.com/office/powerpoint/2010/main" val="235264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A0325-772B-4D2B-B3F9-968E5B3FDCA6}"/>
              </a:ext>
            </a:extLst>
          </p:cNvPr>
          <p:cNvSpPr txBox="1"/>
          <p:nvPr/>
        </p:nvSpPr>
        <p:spPr>
          <a:xfrm>
            <a:off x="1066800" y="1039389"/>
            <a:ext cx="830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observed values for the configuration variables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occur at different </a:t>
            </a:r>
            <a:r>
              <a:rPr lang="en-US" i="1" dirty="0"/>
              <a:t>h-values. </a:t>
            </a:r>
            <a:r>
              <a:rPr lang="en-US" i="1" baseline="-25000" dirty="0"/>
              <a:t>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= 0.224; </a:t>
            </a:r>
            <a:r>
              <a:rPr lang="en-US" i="1" dirty="0"/>
              <a:t>h (approx.) </a:t>
            </a:r>
            <a:r>
              <a:rPr lang="en-US" dirty="0"/>
              <a:t>= 1.165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1 </a:t>
            </a:r>
            <a:r>
              <a:rPr lang="en-US" i="1" dirty="0"/>
              <a:t>= 0.176; h (approx.) </a:t>
            </a:r>
            <a:r>
              <a:rPr lang="en-US" dirty="0"/>
              <a:t>= 1.195</a:t>
            </a:r>
            <a:endParaRPr lang="en-US" i="1" dirty="0"/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3  </a:t>
            </a:r>
            <a:r>
              <a:rPr lang="en-US" i="1" dirty="0"/>
              <a:t>= 0.053; h (approx.) </a:t>
            </a:r>
            <a:r>
              <a:rPr lang="en-US" dirty="0"/>
              <a:t>= 1.45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indicates that </a:t>
            </a:r>
            <a:r>
              <a:rPr lang="en-US" b="1" i="1" dirty="0"/>
              <a:t>the system is not at equilibrium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system WERE at equilibrium, the configuration variable values would line up at or near a single </a:t>
            </a:r>
            <a:r>
              <a:rPr lang="en-US" i="1" dirty="0"/>
              <a:t>h-value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will see a more consistent </a:t>
            </a:r>
            <a:r>
              <a:rPr lang="en-US" b="1" i="1" dirty="0"/>
              <a:t>h-value</a:t>
            </a:r>
            <a:r>
              <a:rPr lang="en-US" b="1" dirty="0"/>
              <a:t> after we conduct free energy minimization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4725620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1066800" y="5226799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should result 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Keeping the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value about where it is (approximately the same number of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nearest neighbors)</a:t>
            </a:r>
            <a:r>
              <a:rPr lang="en-US" i="1" dirty="0"/>
              <a:t>. </a:t>
            </a:r>
            <a:r>
              <a:rPr lang="en-US" i="1" baseline="-25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Decreasing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 little (from 0.176 to about 0.15 – 0.16), meaning fewer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Increasing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a </a:t>
            </a:r>
            <a:r>
              <a:rPr lang="en-US" i="1" u="sng" dirty="0"/>
              <a:t>lot</a:t>
            </a:r>
            <a:r>
              <a:rPr lang="en-US" dirty="0"/>
              <a:t> (from 0.053 to about 0.1), meaning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triplets.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49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B5D46-0A50-4B7C-A290-051E850D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0194" r="9849" b="18688"/>
          <a:stretch/>
        </p:blipFill>
        <p:spPr>
          <a:xfrm>
            <a:off x="1157176" y="990600"/>
            <a:ext cx="7744048" cy="6707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D2E78-F136-4F7F-95BA-7F2FAAC7039A}"/>
              </a:ext>
            </a:extLst>
          </p:cNvPr>
          <p:cNvSpPr txBox="1"/>
          <p:nvPr/>
        </p:nvSpPr>
        <p:spPr>
          <a:xfrm>
            <a:off x="2940134" y="381000"/>
            <a:ext cx="417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(Pattern 6 – Large Scale-Free)</a:t>
            </a:r>
          </a:p>
        </p:txBody>
      </p:sp>
    </p:spTree>
    <p:extLst>
      <p:ext uri="{BB962C8B-B14F-4D97-AF65-F5344CB8AC3E}">
        <p14:creationId xmlns:p14="http://schemas.microsoft.com/office/powerpoint/2010/main" val="119005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210A7-4D96-482F-84FB-142CAD4E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8888" r="9091" b="18688"/>
          <a:stretch/>
        </p:blipFill>
        <p:spPr>
          <a:xfrm>
            <a:off x="1219200" y="860286"/>
            <a:ext cx="7813766" cy="6837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3047708" y="75069"/>
            <a:ext cx="442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(After Free Energy Equilibrium Achieved)</a:t>
            </a:r>
          </a:p>
        </p:txBody>
      </p:sp>
    </p:spTree>
    <p:extLst>
      <p:ext uri="{BB962C8B-B14F-4D97-AF65-F5344CB8AC3E}">
        <p14:creationId xmlns:p14="http://schemas.microsoft.com/office/powerpoint/2010/main" val="4087831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2086620" y="75069"/>
            <a:ext cx="634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(Showing Flipped Nodes – Rows 0 – 2 Only – for illustration)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76200" y="782955"/>
            <a:ext cx="7813766" cy="6837045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E7352B-EB55-450D-9882-FA01CDBAA5D8}"/>
                  </a:ext>
                </a:extLst>
              </p:cNvPr>
              <p:cNvSpPr/>
              <p:nvPr/>
            </p:nvSpPr>
            <p:spPr>
              <a:xfrm>
                <a:off x="5463540" y="1219200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DDC5883-284C-4BEB-B21A-6E931E445E7C}"/>
              </a:ext>
            </a:extLst>
          </p:cNvPr>
          <p:cNvSpPr/>
          <p:nvPr/>
        </p:nvSpPr>
        <p:spPr>
          <a:xfrm>
            <a:off x="7315200" y="961846"/>
            <a:ext cx="310989" cy="65496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654835" y="792400"/>
            <a:ext cx="2315562" cy="255454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i="1" dirty="0"/>
              <a:t>rows 0 – 2 </a:t>
            </a:r>
            <a:r>
              <a:rPr lang="en-US" dirty="0"/>
              <a:t>(3x32 = 96 nodes total), </a:t>
            </a:r>
            <a:r>
              <a:rPr lang="en-US" b="1" i="1" dirty="0"/>
              <a:t>9 nodes were flipped </a:t>
            </a:r>
            <a:r>
              <a:rPr lang="en-US" dirty="0"/>
              <a:t>as the system was brought to free energy equilibrium; approximately </a:t>
            </a:r>
            <a:r>
              <a:rPr lang="en-US" b="1" i="1" dirty="0"/>
              <a:t>10% of the total nodes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0893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1541322" y="549981"/>
            <a:ext cx="7133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Complete Evolution of Pattern 6 after FE Minimization </a:t>
            </a:r>
          </a:p>
          <a:p>
            <a:pPr algn="ctr"/>
            <a:r>
              <a:rPr lang="en-US" sz="2400" i="1" dirty="0"/>
              <a:t>(Showing Flipped Nodes – All Rows)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1419762" y="1623522"/>
            <a:ext cx="5687962" cy="4976967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540366" y="1753744"/>
            <a:ext cx="1945657" cy="15034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10" dirty="0"/>
              <a:t>Complete set of </a:t>
            </a:r>
            <a:r>
              <a:rPr lang="en-US" sz="1310" b="1" i="1" dirty="0"/>
              <a:t>nodes that were flipped </a:t>
            </a:r>
            <a:r>
              <a:rPr lang="en-US" sz="1310" dirty="0"/>
              <a:t>as the system was brought to free energy equilibrium; 108 out of 1024 nodes, or approximately </a:t>
            </a:r>
            <a:r>
              <a:rPr lang="en-US" sz="1310" b="1" i="1" dirty="0"/>
              <a:t>10% of the total nodes </a:t>
            </a:r>
            <a:r>
              <a:rPr lang="en-US" sz="1310" i="1" dirty="0"/>
              <a:t>(10.55%)</a:t>
            </a:r>
            <a:r>
              <a:rPr lang="en-US" sz="131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A71A34-6AE3-45EA-8A55-737A5728AF12}"/>
              </a:ext>
            </a:extLst>
          </p:cNvPr>
          <p:cNvSpPr/>
          <p:nvPr/>
        </p:nvSpPr>
        <p:spPr>
          <a:xfrm>
            <a:off x="5070316" y="544640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3AC320-7977-4FA2-89F0-E26E974006B3}"/>
              </a:ext>
            </a:extLst>
          </p:cNvPr>
          <p:cNvSpPr/>
          <p:nvPr/>
        </p:nvSpPr>
        <p:spPr>
          <a:xfrm>
            <a:off x="2765813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33C0F3-83A9-4BB5-AB14-BC82FC0AC4E9}"/>
              </a:ext>
            </a:extLst>
          </p:cNvPr>
          <p:cNvSpPr/>
          <p:nvPr/>
        </p:nvSpPr>
        <p:spPr>
          <a:xfrm>
            <a:off x="5029733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205C6-1CDB-4536-8999-FBD59EDE6951}"/>
              </a:ext>
            </a:extLst>
          </p:cNvPr>
          <p:cNvSpPr/>
          <p:nvPr/>
        </p:nvSpPr>
        <p:spPr>
          <a:xfrm>
            <a:off x="567739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7F013-4DDE-4FC5-BD80-75657A4A2E90}"/>
              </a:ext>
            </a:extLst>
          </p:cNvPr>
          <p:cNvSpPr/>
          <p:nvPr/>
        </p:nvSpPr>
        <p:spPr>
          <a:xfrm>
            <a:off x="4612402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E0ECE-7F4B-441E-8FCB-4A02D27281E0}"/>
              </a:ext>
            </a:extLst>
          </p:cNvPr>
          <p:cNvSpPr/>
          <p:nvPr/>
        </p:nvSpPr>
        <p:spPr>
          <a:xfrm>
            <a:off x="269766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3C31F-18AC-4BB5-AF27-0F8A352420C0}"/>
              </a:ext>
            </a:extLst>
          </p:cNvPr>
          <p:cNvSpPr/>
          <p:nvPr/>
        </p:nvSpPr>
        <p:spPr>
          <a:xfrm>
            <a:off x="2420590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1F241-EE1E-4C5C-A90E-6541263E3600}"/>
              </a:ext>
            </a:extLst>
          </p:cNvPr>
          <p:cNvSpPr/>
          <p:nvPr/>
        </p:nvSpPr>
        <p:spPr>
          <a:xfrm>
            <a:off x="3035095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46968-D6B3-4C01-88A2-6D1364A13DFC}"/>
              </a:ext>
            </a:extLst>
          </p:cNvPr>
          <p:cNvSpPr/>
          <p:nvPr/>
        </p:nvSpPr>
        <p:spPr>
          <a:xfrm>
            <a:off x="3787270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0CDB2-29CC-4602-8D22-35A69702AF6B}"/>
              </a:ext>
            </a:extLst>
          </p:cNvPr>
          <p:cNvSpPr/>
          <p:nvPr/>
        </p:nvSpPr>
        <p:spPr>
          <a:xfrm>
            <a:off x="393399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9A5CB2-C4A8-493A-BD22-B8DD78314A3A}"/>
              </a:ext>
            </a:extLst>
          </p:cNvPr>
          <p:cNvSpPr/>
          <p:nvPr/>
        </p:nvSpPr>
        <p:spPr>
          <a:xfrm>
            <a:off x="4331562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93124-961F-44F7-9F31-9116A4CD4BF4}"/>
              </a:ext>
            </a:extLst>
          </p:cNvPr>
          <p:cNvSpPr/>
          <p:nvPr/>
        </p:nvSpPr>
        <p:spPr>
          <a:xfrm>
            <a:off x="3642494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75621-AA67-4645-BA82-86F3C1F6C972}"/>
              </a:ext>
            </a:extLst>
          </p:cNvPr>
          <p:cNvSpPr/>
          <p:nvPr/>
        </p:nvSpPr>
        <p:spPr>
          <a:xfrm>
            <a:off x="256137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03E6C3-C408-47D0-A85B-C5EC0F765506}"/>
              </a:ext>
            </a:extLst>
          </p:cNvPr>
          <p:cNvSpPr/>
          <p:nvPr/>
        </p:nvSpPr>
        <p:spPr>
          <a:xfrm>
            <a:off x="4127448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9F4AAD-AF6F-40A3-913C-2CEFB9DE9617}"/>
              </a:ext>
            </a:extLst>
          </p:cNvPr>
          <p:cNvSpPr/>
          <p:nvPr/>
        </p:nvSpPr>
        <p:spPr>
          <a:xfrm>
            <a:off x="249322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6E69A2-D9BB-4EA9-92AD-4886FD749315}"/>
              </a:ext>
            </a:extLst>
          </p:cNvPr>
          <p:cNvSpPr/>
          <p:nvPr/>
        </p:nvSpPr>
        <p:spPr>
          <a:xfrm>
            <a:off x="542607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63560A-57AC-4321-9F5F-8E4B250FBB04}"/>
              </a:ext>
            </a:extLst>
          </p:cNvPr>
          <p:cNvSpPr/>
          <p:nvPr/>
        </p:nvSpPr>
        <p:spPr>
          <a:xfrm>
            <a:off x="567739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CCDB5E-2E76-4026-BD49-09B2C51DB92F}"/>
              </a:ext>
            </a:extLst>
          </p:cNvPr>
          <p:cNvSpPr/>
          <p:nvPr/>
        </p:nvSpPr>
        <p:spPr>
          <a:xfrm>
            <a:off x="415048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A6EDAC-B7DE-4B56-BBAF-140A73A34CE7}"/>
              </a:ext>
            </a:extLst>
          </p:cNvPr>
          <p:cNvSpPr/>
          <p:nvPr/>
        </p:nvSpPr>
        <p:spPr>
          <a:xfrm>
            <a:off x="591996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FBFF00-D9EB-4F72-AA7B-8D131DC3EB38}"/>
              </a:ext>
            </a:extLst>
          </p:cNvPr>
          <p:cNvSpPr/>
          <p:nvPr/>
        </p:nvSpPr>
        <p:spPr>
          <a:xfrm>
            <a:off x="3865844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63E506-9BA4-45EA-9CFF-B2AA007D9A1D}"/>
              </a:ext>
            </a:extLst>
          </p:cNvPr>
          <p:cNvSpPr/>
          <p:nvPr/>
        </p:nvSpPr>
        <p:spPr>
          <a:xfrm>
            <a:off x="618329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7A05DD-5203-4B62-8CB5-D3DF01DC63C1}"/>
              </a:ext>
            </a:extLst>
          </p:cNvPr>
          <p:cNvSpPr/>
          <p:nvPr/>
        </p:nvSpPr>
        <p:spPr>
          <a:xfrm>
            <a:off x="657645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B2722C-EE33-4E04-98A9-C5F9F65B9F0B}"/>
              </a:ext>
            </a:extLst>
          </p:cNvPr>
          <p:cNvSpPr/>
          <p:nvPr/>
        </p:nvSpPr>
        <p:spPr>
          <a:xfrm>
            <a:off x="4822381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D00F5-1A6F-43F6-9DA8-514A0ADD36D8}"/>
              </a:ext>
            </a:extLst>
          </p:cNvPr>
          <p:cNvSpPr/>
          <p:nvPr/>
        </p:nvSpPr>
        <p:spPr>
          <a:xfrm>
            <a:off x="342853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3CADE0-C549-4CD7-A4E8-D7F11000F199}"/>
              </a:ext>
            </a:extLst>
          </p:cNvPr>
          <p:cNvSpPr/>
          <p:nvPr/>
        </p:nvSpPr>
        <p:spPr>
          <a:xfrm>
            <a:off x="4890528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CC67B2-27A8-41CC-8E11-A3C96E33FF70}"/>
              </a:ext>
            </a:extLst>
          </p:cNvPr>
          <p:cNvSpPr/>
          <p:nvPr/>
        </p:nvSpPr>
        <p:spPr>
          <a:xfrm>
            <a:off x="6387407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A1662A-5A98-4E78-9C60-B4A9A337229B}"/>
              </a:ext>
            </a:extLst>
          </p:cNvPr>
          <p:cNvSpPr/>
          <p:nvPr/>
        </p:nvSpPr>
        <p:spPr>
          <a:xfrm>
            <a:off x="549101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56B9FA-904D-4610-AD7F-5304DE2465A6}"/>
              </a:ext>
            </a:extLst>
          </p:cNvPr>
          <p:cNvSpPr/>
          <p:nvPr/>
        </p:nvSpPr>
        <p:spPr>
          <a:xfrm>
            <a:off x="3642494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D4E65-161C-4F42-BBD3-49A6973C1A0A}"/>
              </a:ext>
            </a:extLst>
          </p:cNvPr>
          <p:cNvSpPr/>
          <p:nvPr/>
        </p:nvSpPr>
        <p:spPr>
          <a:xfrm>
            <a:off x="2561371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FB1421-AB29-40FF-B88B-E90957543BE2}"/>
              </a:ext>
            </a:extLst>
          </p:cNvPr>
          <p:cNvSpPr/>
          <p:nvPr/>
        </p:nvSpPr>
        <p:spPr>
          <a:xfrm>
            <a:off x="4594621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AD03A3-7E8A-4DA3-8DFD-3CA3F7FB7195}"/>
              </a:ext>
            </a:extLst>
          </p:cNvPr>
          <p:cNvSpPr/>
          <p:nvPr/>
        </p:nvSpPr>
        <p:spPr>
          <a:xfrm>
            <a:off x="5678622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7B1C28-1CA4-4604-8CC6-7251004A1CBD}"/>
              </a:ext>
            </a:extLst>
          </p:cNvPr>
          <p:cNvSpPr/>
          <p:nvPr/>
        </p:nvSpPr>
        <p:spPr>
          <a:xfrm>
            <a:off x="48905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5AAF9F-BD12-4E89-8B41-79884ACFEAE7}"/>
              </a:ext>
            </a:extLst>
          </p:cNvPr>
          <p:cNvSpPr/>
          <p:nvPr/>
        </p:nvSpPr>
        <p:spPr>
          <a:xfrm>
            <a:off x="54373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33ECAD-E759-4103-84AA-6A9D18CFF7B3}"/>
              </a:ext>
            </a:extLst>
          </p:cNvPr>
          <p:cNvSpPr/>
          <p:nvPr/>
        </p:nvSpPr>
        <p:spPr>
          <a:xfrm>
            <a:off x="5677396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071EA-00E7-4A2B-B310-5FBDE7838B19}"/>
              </a:ext>
            </a:extLst>
          </p:cNvPr>
          <p:cNvSpPr/>
          <p:nvPr/>
        </p:nvSpPr>
        <p:spPr>
          <a:xfrm>
            <a:off x="646347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C54A5-7ABD-4142-8C3A-5BF96DBFB899}"/>
              </a:ext>
            </a:extLst>
          </p:cNvPr>
          <p:cNvSpPr/>
          <p:nvPr/>
        </p:nvSpPr>
        <p:spPr>
          <a:xfrm>
            <a:off x="5902453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8ACE09-7C71-4BF3-9A67-95BAD96C566A}"/>
              </a:ext>
            </a:extLst>
          </p:cNvPr>
          <p:cNvSpPr/>
          <p:nvPr/>
        </p:nvSpPr>
        <p:spPr>
          <a:xfrm>
            <a:off x="3173515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8B44-40CF-4887-A2BD-AA6409E8C2BA}"/>
              </a:ext>
            </a:extLst>
          </p:cNvPr>
          <p:cNvSpPr/>
          <p:nvPr/>
        </p:nvSpPr>
        <p:spPr>
          <a:xfrm>
            <a:off x="4337389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870F57-2A11-4201-A510-4993035A60BB}"/>
              </a:ext>
            </a:extLst>
          </p:cNvPr>
          <p:cNvSpPr/>
          <p:nvPr/>
        </p:nvSpPr>
        <p:spPr>
          <a:xfrm>
            <a:off x="4059300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27C754-811E-4A97-89DD-3C6BE349ED87}"/>
              </a:ext>
            </a:extLst>
          </p:cNvPr>
          <p:cNvSpPr/>
          <p:nvPr/>
        </p:nvSpPr>
        <p:spPr>
          <a:xfrm>
            <a:off x="560924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6DEFB5-0EED-4C28-BAA7-5F81B7E7144A}"/>
              </a:ext>
            </a:extLst>
          </p:cNvPr>
          <p:cNvSpPr/>
          <p:nvPr/>
        </p:nvSpPr>
        <p:spPr>
          <a:xfrm>
            <a:off x="591996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0804F7-AD8F-4263-9F19-8D2E1D0F79C8}"/>
              </a:ext>
            </a:extLst>
          </p:cNvPr>
          <p:cNvSpPr/>
          <p:nvPr/>
        </p:nvSpPr>
        <p:spPr>
          <a:xfrm>
            <a:off x="3186041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D4064E-DC31-487E-A11B-60028FB0C34E}"/>
              </a:ext>
            </a:extLst>
          </p:cNvPr>
          <p:cNvSpPr/>
          <p:nvPr/>
        </p:nvSpPr>
        <p:spPr>
          <a:xfrm>
            <a:off x="262951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7195082-0654-47FC-8173-331907A54627}"/>
              </a:ext>
            </a:extLst>
          </p:cNvPr>
          <p:cNvSpPr/>
          <p:nvPr/>
        </p:nvSpPr>
        <p:spPr>
          <a:xfrm>
            <a:off x="4738405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CCABF1-D270-478A-AC99-7DA98BCFD028}"/>
              </a:ext>
            </a:extLst>
          </p:cNvPr>
          <p:cNvSpPr/>
          <p:nvPr/>
        </p:nvSpPr>
        <p:spPr>
          <a:xfrm>
            <a:off x="2697666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13DFF-3DE5-4D60-8C5B-73AB32A283E6}"/>
              </a:ext>
            </a:extLst>
          </p:cNvPr>
          <p:cNvSpPr/>
          <p:nvPr/>
        </p:nvSpPr>
        <p:spPr>
          <a:xfrm>
            <a:off x="6188997" y="397194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EDEB8B8-0564-4FDF-9D1C-B0C4DF2BE343}"/>
              </a:ext>
            </a:extLst>
          </p:cNvPr>
          <p:cNvSpPr/>
          <p:nvPr/>
        </p:nvSpPr>
        <p:spPr>
          <a:xfrm>
            <a:off x="5426076" y="5586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26CC2-D7F6-43AB-B023-7A7313960C7A}"/>
              </a:ext>
            </a:extLst>
          </p:cNvPr>
          <p:cNvSpPr/>
          <p:nvPr/>
        </p:nvSpPr>
        <p:spPr>
          <a:xfrm>
            <a:off x="5369181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8D4A8B-4E68-41BF-BCA7-7F3BA590F362}"/>
              </a:ext>
            </a:extLst>
          </p:cNvPr>
          <p:cNvSpPr/>
          <p:nvPr/>
        </p:nvSpPr>
        <p:spPr>
          <a:xfrm>
            <a:off x="3440045" y="396085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7F6B41-5316-4F20-BD3B-B08F122F7595}"/>
              </a:ext>
            </a:extLst>
          </p:cNvPr>
          <p:cNvSpPr/>
          <p:nvPr/>
        </p:nvSpPr>
        <p:spPr>
          <a:xfrm>
            <a:off x="3020823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AC909A-005A-49AD-86ED-279CE55773CA}"/>
              </a:ext>
            </a:extLst>
          </p:cNvPr>
          <p:cNvSpPr/>
          <p:nvPr/>
        </p:nvSpPr>
        <p:spPr>
          <a:xfrm>
            <a:off x="4052172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E62D60-AF41-40F4-9231-9F2ECF5EF77E}"/>
              </a:ext>
            </a:extLst>
          </p:cNvPr>
          <p:cNvSpPr/>
          <p:nvPr/>
        </p:nvSpPr>
        <p:spPr>
          <a:xfrm>
            <a:off x="5840554" y="413671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06A281-75F3-449B-A23E-90BB26863AD7}"/>
              </a:ext>
            </a:extLst>
          </p:cNvPr>
          <p:cNvSpPr/>
          <p:nvPr/>
        </p:nvSpPr>
        <p:spPr>
          <a:xfrm>
            <a:off x="6387407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40BECE-DE6D-4874-BD06-B2EF779670DA}"/>
              </a:ext>
            </a:extLst>
          </p:cNvPr>
          <p:cNvSpPr/>
          <p:nvPr/>
        </p:nvSpPr>
        <p:spPr>
          <a:xfrm>
            <a:off x="4304596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C9B348-927D-4B6C-869E-6EF56081CF04}"/>
              </a:ext>
            </a:extLst>
          </p:cNvPr>
          <p:cNvSpPr/>
          <p:nvPr/>
        </p:nvSpPr>
        <p:spPr>
          <a:xfrm>
            <a:off x="4150488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763D64-3BDE-4B2D-B147-2E7B42635C94}"/>
              </a:ext>
            </a:extLst>
          </p:cNvPr>
          <p:cNvSpPr/>
          <p:nvPr/>
        </p:nvSpPr>
        <p:spPr>
          <a:xfrm>
            <a:off x="5438450" y="440407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53296C-6E8C-4DC0-BA76-BDA4DC50AF02}"/>
              </a:ext>
            </a:extLst>
          </p:cNvPr>
          <p:cNvSpPr/>
          <p:nvPr/>
        </p:nvSpPr>
        <p:spPr>
          <a:xfrm>
            <a:off x="6292311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01FE2-BE31-4562-BC37-4C2774540E81}"/>
              </a:ext>
            </a:extLst>
          </p:cNvPr>
          <p:cNvSpPr/>
          <p:nvPr/>
        </p:nvSpPr>
        <p:spPr>
          <a:xfrm>
            <a:off x="3642494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1C9E90-BC0F-4515-8CB6-6FD605A4BE12}"/>
              </a:ext>
            </a:extLst>
          </p:cNvPr>
          <p:cNvSpPr/>
          <p:nvPr/>
        </p:nvSpPr>
        <p:spPr>
          <a:xfrm>
            <a:off x="4127448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1A9884-BB8F-49BC-B68D-DF20AFF025BC}"/>
              </a:ext>
            </a:extLst>
          </p:cNvPr>
          <p:cNvSpPr/>
          <p:nvPr/>
        </p:nvSpPr>
        <p:spPr>
          <a:xfrm>
            <a:off x="3449361" y="423773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863EF5-D6B4-45ED-84B4-2F7EA425F875}"/>
              </a:ext>
            </a:extLst>
          </p:cNvPr>
          <p:cNvSpPr/>
          <p:nvPr/>
        </p:nvSpPr>
        <p:spPr>
          <a:xfrm>
            <a:off x="6424991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28FD5B-5420-400A-96C4-CA3D46095EE6}"/>
              </a:ext>
            </a:extLst>
          </p:cNvPr>
          <p:cNvSpPr/>
          <p:nvPr/>
        </p:nvSpPr>
        <p:spPr>
          <a:xfrm>
            <a:off x="4686086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82DF17-C263-4A4D-B1FD-8057128FE71D}"/>
              </a:ext>
            </a:extLst>
          </p:cNvPr>
          <p:cNvSpPr/>
          <p:nvPr/>
        </p:nvSpPr>
        <p:spPr>
          <a:xfrm>
            <a:off x="4382429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D04E7A-1FCF-4312-A4DD-852950165B9F}"/>
              </a:ext>
            </a:extLst>
          </p:cNvPr>
          <p:cNvSpPr/>
          <p:nvPr/>
        </p:nvSpPr>
        <p:spPr>
          <a:xfrm>
            <a:off x="3976897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77204E-8AF9-4360-9183-13BB5BF65F99}"/>
              </a:ext>
            </a:extLst>
          </p:cNvPr>
          <p:cNvSpPr/>
          <p:nvPr/>
        </p:nvSpPr>
        <p:spPr>
          <a:xfrm>
            <a:off x="3020823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A12910-292B-4FF4-9D46-B4F3A1B3D6EA}"/>
              </a:ext>
            </a:extLst>
          </p:cNvPr>
          <p:cNvSpPr/>
          <p:nvPr/>
        </p:nvSpPr>
        <p:spPr>
          <a:xfrm>
            <a:off x="2743894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1283CF-8AA8-4921-9C5E-3FB0A103279C}"/>
              </a:ext>
            </a:extLst>
          </p:cNvPr>
          <p:cNvSpPr/>
          <p:nvPr/>
        </p:nvSpPr>
        <p:spPr>
          <a:xfrm>
            <a:off x="3933129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C0405-4B49-4D8A-8545-3D8EAA035E3A}"/>
              </a:ext>
            </a:extLst>
          </p:cNvPr>
          <p:cNvSpPr/>
          <p:nvPr/>
        </p:nvSpPr>
        <p:spPr>
          <a:xfrm>
            <a:off x="3775480" y="556519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17F37E1-4295-4A9E-AEB2-C20A971F8981}"/>
              </a:ext>
            </a:extLst>
          </p:cNvPr>
          <p:cNvSpPr/>
          <p:nvPr/>
        </p:nvSpPr>
        <p:spPr>
          <a:xfrm>
            <a:off x="6037233" y="571635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BBB4DE-257B-4122-95BE-C5A25A68BE75}"/>
              </a:ext>
            </a:extLst>
          </p:cNvPr>
          <p:cNvSpPr/>
          <p:nvPr/>
        </p:nvSpPr>
        <p:spPr>
          <a:xfrm>
            <a:off x="5559161" y="615561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49A515-F750-47B4-A5AF-A48005041715}"/>
              </a:ext>
            </a:extLst>
          </p:cNvPr>
          <p:cNvSpPr/>
          <p:nvPr/>
        </p:nvSpPr>
        <p:spPr>
          <a:xfrm>
            <a:off x="342455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166713-17EE-403F-BF4A-2B889A2D9EEC}"/>
              </a:ext>
            </a:extLst>
          </p:cNvPr>
          <p:cNvSpPr/>
          <p:nvPr/>
        </p:nvSpPr>
        <p:spPr>
          <a:xfrm>
            <a:off x="5472953" y="63112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FBF0C7-CAFF-4DA2-8D9D-926CA21C8F21}"/>
              </a:ext>
            </a:extLst>
          </p:cNvPr>
          <p:cNvSpPr/>
          <p:nvPr/>
        </p:nvSpPr>
        <p:spPr>
          <a:xfrm>
            <a:off x="288452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9E395F-FE00-4EC1-97B1-A8CE10152DBE}"/>
              </a:ext>
            </a:extLst>
          </p:cNvPr>
          <p:cNvSpPr/>
          <p:nvPr/>
        </p:nvSpPr>
        <p:spPr>
          <a:xfrm>
            <a:off x="4806552" y="631768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593F3E-881F-4175-9E59-21D6C684B065}"/>
              </a:ext>
            </a:extLst>
          </p:cNvPr>
          <p:cNvSpPr/>
          <p:nvPr/>
        </p:nvSpPr>
        <p:spPr>
          <a:xfrm>
            <a:off x="5195613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EF791B-DE33-4E85-B8EB-6A9F99B391D9}"/>
              </a:ext>
            </a:extLst>
          </p:cNvPr>
          <p:cNvSpPr/>
          <p:nvPr/>
        </p:nvSpPr>
        <p:spPr>
          <a:xfrm>
            <a:off x="5563026" y="589345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6389A4-4CC2-4DDB-B74D-E5BFD82B8566}"/>
              </a:ext>
            </a:extLst>
          </p:cNvPr>
          <p:cNvSpPr/>
          <p:nvPr/>
        </p:nvSpPr>
        <p:spPr>
          <a:xfrm>
            <a:off x="2962592" y="5867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174F7B3-B64E-43A4-B1B1-AD3A18294FBD}"/>
              </a:ext>
            </a:extLst>
          </p:cNvPr>
          <p:cNvSpPr/>
          <p:nvPr/>
        </p:nvSpPr>
        <p:spPr>
          <a:xfrm>
            <a:off x="2819169" y="58533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81C337-7EEB-47D6-BE19-BDDD6A54BA7E}"/>
              </a:ext>
            </a:extLst>
          </p:cNvPr>
          <p:cNvSpPr/>
          <p:nvPr/>
        </p:nvSpPr>
        <p:spPr>
          <a:xfrm>
            <a:off x="3707525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C35E97-9C3D-499B-A9BA-6C7364C298D6}"/>
              </a:ext>
            </a:extLst>
          </p:cNvPr>
          <p:cNvSpPr/>
          <p:nvPr/>
        </p:nvSpPr>
        <p:spPr>
          <a:xfrm>
            <a:off x="2880189" y="6018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DF9BE5-803F-4169-8E93-7625B7BD0A91}"/>
              </a:ext>
            </a:extLst>
          </p:cNvPr>
          <p:cNvSpPr/>
          <p:nvPr/>
        </p:nvSpPr>
        <p:spPr>
          <a:xfrm>
            <a:off x="2607599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C49204-349B-4448-BBDD-6934D16D52B6}"/>
              </a:ext>
            </a:extLst>
          </p:cNvPr>
          <p:cNvSpPr/>
          <p:nvPr/>
        </p:nvSpPr>
        <p:spPr>
          <a:xfrm>
            <a:off x="5218009" y="5435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094AE9-E4DD-4DAB-A51E-AE94761E2FDE}"/>
              </a:ext>
            </a:extLst>
          </p:cNvPr>
          <p:cNvSpPr/>
          <p:nvPr/>
        </p:nvSpPr>
        <p:spPr>
          <a:xfrm>
            <a:off x="4662768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CFFD14-A4E9-42BA-8730-37F85681B549}"/>
              </a:ext>
            </a:extLst>
          </p:cNvPr>
          <p:cNvSpPr/>
          <p:nvPr/>
        </p:nvSpPr>
        <p:spPr>
          <a:xfrm>
            <a:off x="4108931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993D1E-B8E5-4788-B73A-AC75D57A1400}"/>
              </a:ext>
            </a:extLst>
          </p:cNvPr>
          <p:cNvSpPr/>
          <p:nvPr/>
        </p:nvSpPr>
        <p:spPr>
          <a:xfrm>
            <a:off x="3151879" y="486867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CA74EA-9E67-4522-94C2-7F9592F6B611}"/>
              </a:ext>
            </a:extLst>
          </p:cNvPr>
          <p:cNvSpPr/>
          <p:nvPr/>
        </p:nvSpPr>
        <p:spPr>
          <a:xfrm>
            <a:off x="3083732" y="498989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B4F4749-38C0-4BC0-A24C-A43ECD482635}"/>
              </a:ext>
            </a:extLst>
          </p:cNvPr>
          <p:cNvSpPr/>
          <p:nvPr/>
        </p:nvSpPr>
        <p:spPr>
          <a:xfrm>
            <a:off x="2826297" y="500344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AA999D-7DAA-439A-B167-E9E8C138D850}"/>
              </a:ext>
            </a:extLst>
          </p:cNvPr>
          <p:cNvSpPr/>
          <p:nvPr/>
        </p:nvSpPr>
        <p:spPr>
          <a:xfrm>
            <a:off x="5414705" y="471087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C285E2-C156-4D7F-8491-E9B68648FF17}"/>
              </a:ext>
            </a:extLst>
          </p:cNvPr>
          <p:cNvSpPr/>
          <p:nvPr/>
        </p:nvSpPr>
        <p:spPr>
          <a:xfrm>
            <a:off x="5464478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D7C7F51-A99E-42A2-8A33-EB950264F80F}"/>
              </a:ext>
            </a:extLst>
          </p:cNvPr>
          <p:cNvSpPr/>
          <p:nvPr/>
        </p:nvSpPr>
        <p:spPr>
          <a:xfrm>
            <a:off x="3220027" y="52952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BD524D-3C77-4DF6-8CA7-0B9063F0C30D}"/>
              </a:ext>
            </a:extLst>
          </p:cNvPr>
          <p:cNvSpPr/>
          <p:nvPr/>
        </p:nvSpPr>
        <p:spPr>
          <a:xfrm>
            <a:off x="3560853" y="51615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2CBE9D-85D8-414B-99ED-8FC38B48BB0B}"/>
              </a:ext>
            </a:extLst>
          </p:cNvPr>
          <p:cNvSpPr/>
          <p:nvPr/>
        </p:nvSpPr>
        <p:spPr>
          <a:xfrm>
            <a:off x="4473684" y="50104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FB9675-BE3C-4F41-9E43-4D74B62B0FBB}"/>
              </a:ext>
            </a:extLst>
          </p:cNvPr>
          <p:cNvSpPr/>
          <p:nvPr/>
        </p:nvSpPr>
        <p:spPr>
          <a:xfrm>
            <a:off x="5845837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868B4A-976A-4E0B-9CD9-E0A3F7689F5D}"/>
              </a:ext>
            </a:extLst>
          </p:cNvPr>
          <p:cNvSpPr/>
          <p:nvPr/>
        </p:nvSpPr>
        <p:spPr>
          <a:xfrm>
            <a:off x="5976849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85732C-B9F2-462D-BEFD-EB145D46C1AE}"/>
              </a:ext>
            </a:extLst>
          </p:cNvPr>
          <p:cNvSpPr/>
          <p:nvPr/>
        </p:nvSpPr>
        <p:spPr>
          <a:xfrm>
            <a:off x="4195267" y="499200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2883B01-4D0B-4F72-BC20-322099E5E843}"/>
              </a:ext>
            </a:extLst>
          </p:cNvPr>
          <p:cNvSpPr/>
          <p:nvPr/>
        </p:nvSpPr>
        <p:spPr>
          <a:xfrm>
            <a:off x="3667134" y="49917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8EF1C-0121-427E-A7CD-9DA2D41EB18C}"/>
              </a:ext>
            </a:extLst>
          </p:cNvPr>
          <p:cNvSpPr/>
          <p:nvPr/>
        </p:nvSpPr>
        <p:spPr>
          <a:xfrm>
            <a:off x="5609248" y="54394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532074-EC56-4CD0-AB13-850B1D6AD875}"/>
              </a:ext>
            </a:extLst>
          </p:cNvPr>
          <p:cNvSpPr/>
          <p:nvPr/>
        </p:nvSpPr>
        <p:spPr>
          <a:xfrm>
            <a:off x="3419719" y="544954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A50304-31B7-49EB-BC56-1FBC49FB6BB3}"/>
              </a:ext>
            </a:extLst>
          </p:cNvPr>
          <p:cNvSpPr/>
          <p:nvPr/>
        </p:nvSpPr>
        <p:spPr>
          <a:xfrm>
            <a:off x="3040613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9C3AFA1-0E12-4EFC-B6E3-6C8DDF210C47}"/>
              </a:ext>
            </a:extLst>
          </p:cNvPr>
          <p:cNvSpPr/>
          <p:nvPr/>
        </p:nvSpPr>
        <p:spPr>
          <a:xfrm>
            <a:off x="2336084" y="542226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828366-D6B7-494E-9C77-16FC934B8422}"/>
              </a:ext>
            </a:extLst>
          </p:cNvPr>
          <p:cNvSpPr/>
          <p:nvPr/>
        </p:nvSpPr>
        <p:spPr>
          <a:xfrm>
            <a:off x="6056263" y="222354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1685A5-C834-4B10-98CA-F326A9955ADF}"/>
              </a:ext>
            </a:extLst>
          </p:cNvPr>
          <p:cNvSpPr/>
          <p:nvPr/>
        </p:nvSpPr>
        <p:spPr>
          <a:xfrm>
            <a:off x="4266325" y="219452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D9BFE3F-E184-40BA-877B-BFD27F916519}"/>
              </a:ext>
            </a:extLst>
          </p:cNvPr>
          <p:cNvSpPr/>
          <p:nvPr/>
        </p:nvSpPr>
        <p:spPr>
          <a:xfrm>
            <a:off x="3588965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86000D-9AAD-48EE-9B6E-30E9A0EE787D}"/>
              </a:ext>
            </a:extLst>
          </p:cNvPr>
          <p:cNvSpPr/>
          <p:nvPr/>
        </p:nvSpPr>
        <p:spPr>
          <a:xfrm>
            <a:off x="4661148" y="21864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8085B3-9BD9-4CBB-B78D-E26E88AC306C}"/>
              </a:ext>
            </a:extLst>
          </p:cNvPr>
          <p:cNvSpPr/>
          <p:nvPr/>
        </p:nvSpPr>
        <p:spPr>
          <a:xfrm>
            <a:off x="5221614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EDB681-D5E0-4C16-B4FF-B49819A6FC8A}"/>
              </a:ext>
            </a:extLst>
          </p:cNvPr>
          <p:cNvSpPr/>
          <p:nvPr/>
        </p:nvSpPr>
        <p:spPr>
          <a:xfrm>
            <a:off x="4528551" y="192097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</p:spTree>
    <p:extLst>
      <p:ext uri="{BB962C8B-B14F-4D97-AF65-F5344CB8AC3E}">
        <p14:creationId xmlns:p14="http://schemas.microsoft.com/office/powerpoint/2010/main" val="29249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2400"/>
            <a:ext cx="864606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</a:t>
            </a:r>
            <a:r>
              <a:rPr lang="en-US" b="1" i="1" u="sng" dirty="0"/>
              <a:t>Horizontal</a:t>
            </a:r>
            <a:r>
              <a:rPr lang="en-US" b="1" dirty="0"/>
              <a:t> Triplets for the Two Different Grid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0C0F1-824A-4B48-947A-741C01716AAE}"/>
              </a:ext>
            </a:extLst>
          </p:cNvPr>
          <p:cNvSpPr txBox="1"/>
          <p:nvPr/>
        </p:nvSpPr>
        <p:spPr>
          <a:xfrm>
            <a:off x="1255910" y="677026"/>
            <a:ext cx="298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6103-706A-4F5A-9279-A836123ED282}"/>
              </a:ext>
            </a:extLst>
          </p:cNvPr>
          <p:cNvSpPr txBox="1"/>
          <p:nvPr/>
        </p:nvSpPr>
        <p:spPr>
          <a:xfrm>
            <a:off x="5805301" y="677026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Scale-Free-Like Topography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48CF2-67E0-417D-AA25-2CB2FC3B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92603"/>
              </p:ext>
            </p:extLst>
          </p:nvPr>
        </p:nvGraphicFramePr>
        <p:xfrm>
          <a:off x="952501" y="1077136"/>
          <a:ext cx="3559771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842CDE-7947-4D32-8A87-38CFDFA3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54699"/>
              </p:ext>
            </p:extLst>
          </p:nvPr>
        </p:nvGraphicFramePr>
        <p:xfrm>
          <a:off x="5562600" y="1077136"/>
          <a:ext cx="3559771" cy="654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(1+1=</a:t>
                      </a:r>
                      <a:r>
                        <a:rPr lang="en-US" sz="14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4+4=</a:t>
                      </a:r>
                      <a:r>
                        <a:rPr lang="en-US" sz="1400" b="1" dirty="0"/>
                        <a:t>8</a:t>
                      </a:r>
                    </a:p>
                    <a:p>
                      <a:pPr algn="ctr"/>
                      <a:r>
                        <a:rPr lang="en-US" sz="1400" b="1" dirty="0"/>
                        <a:t>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5+4=</a:t>
                      </a:r>
                      <a:r>
                        <a:rPr lang="en-US" sz="1400" b="1" dirty="0"/>
                        <a:t>9</a:t>
                      </a:r>
                    </a:p>
                    <a:p>
                      <a:pPr algn="ctr"/>
                      <a:r>
                        <a:rPr lang="en-US" sz="1400" b="1" dirty="0"/>
                        <a:t>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1+2=</a:t>
                      </a:r>
                      <a:r>
                        <a:rPr lang="en-US" sz="1400" b="1" dirty="0"/>
                        <a:t>3</a:t>
                      </a:r>
                    </a:p>
                    <a:p>
                      <a:pPr algn="ctr"/>
                      <a:r>
                        <a:rPr lang="en-US" sz="1400" b="1" dirty="0"/>
                        <a:t>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(3+0=</a:t>
                      </a:r>
                      <a:r>
                        <a:rPr lang="en-US" sz="14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algn="ctr"/>
                      <a:r>
                        <a:rPr lang="en-US" sz="1200" b="1" dirty="0"/>
                        <a:t>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52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D3F5-9C41-47ED-AB23-B537519FD7C7}"/>
              </a:ext>
            </a:extLst>
          </p:cNvPr>
          <p:cNvSpPr txBox="1"/>
          <p:nvPr/>
        </p:nvSpPr>
        <p:spPr>
          <a:xfrm>
            <a:off x="1570442" y="49643"/>
            <a:ext cx="6963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Original Pattern 6 Large-Scale Grid (Before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886144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28601" y="2345196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34089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645875F-E5C6-4AFD-AD54-A091E0C5870A}"/>
              </a:ext>
            </a:extLst>
          </p:cNvPr>
          <p:cNvSpPr txBox="1"/>
          <p:nvPr/>
        </p:nvSpPr>
        <p:spPr>
          <a:xfrm>
            <a:off x="1494519" y="6568439"/>
            <a:ext cx="7237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resultant free energy-minimized pattern </a:t>
            </a:r>
          </a:p>
          <a:p>
            <a:pPr algn="ctr"/>
            <a:r>
              <a:rPr lang="en-US" b="1" dirty="0"/>
              <a:t>against the original scale-free-like pattern (Pattern 6; shown here) </a:t>
            </a:r>
          </a:p>
          <a:p>
            <a:pPr algn="ctr"/>
            <a:r>
              <a:rPr lang="en-US" b="1" dirty="0"/>
              <a:t>(previous slide)</a:t>
            </a:r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772074DA-17BE-42D9-8762-DBEA7D15CA88}"/>
              </a:ext>
            </a:extLst>
          </p:cNvPr>
          <p:cNvSpPr txBox="1"/>
          <p:nvPr/>
        </p:nvSpPr>
        <p:spPr>
          <a:xfrm>
            <a:off x="1570442" y="49643"/>
            <a:ext cx="694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Resulting Pattern 6 Large-Scale Grid (After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380249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822-FD26-4CCD-B8C6-A4BE98F9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3939" r="15152" b="22727"/>
          <a:stretch/>
        </p:blipFill>
        <p:spPr>
          <a:xfrm>
            <a:off x="1333500" y="1452215"/>
            <a:ext cx="7391400" cy="6097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1E4FF-4004-408A-978B-77C935C3967C}"/>
              </a:ext>
            </a:extLst>
          </p:cNvPr>
          <p:cNvSpPr txBox="1"/>
          <p:nvPr/>
        </p:nvSpPr>
        <p:spPr>
          <a:xfrm>
            <a:off x="1344576" y="192719"/>
            <a:ext cx="736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Evolution of Free Energy Minimum</a:t>
            </a:r>
          </a:p>
          <a:p>
            <a:pPr algn="ctr"/>
            <a:r>
              <a:rPr lang="en-US" i="1" dirty="0"/>
              <a:t>The free energy minimum is largely achieved after 40 – 60 time steps.</a:t>
            </a:r>
          </a:p>
          <a:p>
            <a:pPr algn="ctr"/>
            <a:r>
              <a:rPr lang="en-US" i="1" dirty="0"/>
              <a:t>The experimental run was conducted over 100 time steps.  </a:t>
            </a:r>
          </a:p>
        </p:txBody>
      </p:sp>
    </p:spTree>
    <p:extLst>
      <p:ext uri="{BB962C8B-B14F-4D97-AF65-F5344CB8AC3E}">
        <p14:creationId xmlns:p14="http://schemas.microsoft.com/office/powerpoint/2010/main" val="1130362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8A1C-D126-4C04-9753-8B269673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8333" b="14647"/>
          <a:stretch/>
        </p:blipFill>
        <p:spPr>
          <a:xfrm>
            <a:off x="762000" y="1040943"/>
            <a:ext cx="6632643" cy="6494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ACB3-AF52-424D-A389-F10ACD0488DA}"/>
              </a:ext>
            </a:extLst>
          </p:cNvPr>
          <p:cNvSpPr txBox="1"/>
          <p:nvPr/>
        </p:nvSpPr>
        <p:spPr>
          <a:xfrm>
            <a:off x="1753038" y="176480"/>
            <a:ext cx="614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Configuration Variables and Thermodynamic Quantities </a:t>
            </a:r>
          </a:p>
          <a:p>
            <a:pPr algn="ctr"/>
            <a:r>
              <a:rPr lang="en-US" b="1" dirty="0"/>
              <a:t>After Free Energy Minimum has been Achieved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146EB-1FE4-4972-B59A-7B1D0422ADAC}"/>
              </a:ext>
            </a:extLst>
          </p:cNvPr>
          <p:cNvSpPr/>
          <p:nvPr/>
        </p:nvSpPr>
        <p:spPr>
          <a:xfrm>
            <a:off x="1066800" y="6731457"/>
            <a:ext cx="2743200" cy="2027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67AB-B862-4F96-B479-CC1A2158FF2C}"/>
              </a:ext>
            </a:extLst>
          </p:cNvPr>
          <p:cNvSpPr txBox="1"/>
          <p:nvPr/>
        </p:nvSpPr>
        <p:spPr>
          <a:xfrm>
            <a:off x="5516454" y="6324996"/>
            <a:ext cx="4365978" cy="101566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h</a:t>
            </a:r>
            <a:r>
              <a:rPr lang="en-US" dirty="0"/>
              <a:t> is set to 1.165 (see the equilibrium plot for the original observed values for the configuration variables).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658DB4-7B11-417B-A5C0-A269E674710D}"/>
              </a:ext>
            </a:extLst>
          </p:cNvPr>
          <p:cNvSpPr/>
          <p:nvPr/>
        </p:nvSpPr>
        <p:spPr>
          <a:xfrm flipH="1">
            <a:off x="5143337" y="6680739"/>
            <a:ext cx="381000" cy="3048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36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13231" y="2969799"/>
              <a:ext cx="835019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1.165 (for </a:t>
              </a:r>
              <a:r>
                <a:rPr lang="en-US" sz="1800" b="1" i="1" dirty="0" err="1"/>
                <a:t>expts</a:t>
              </a:r>
              <a:r>
                <a:rPr lang="en-US" sz="1800" b="1" i="1" dirty="0"/>
                <a:t>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754166" y="3581400"/>
              <a:ext cx="27993" cy="23683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26627" y="752178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305300" y="4243146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4631482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0.231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86976" y="4212484"/>
              <a:ext cx="1335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0.091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422909" y="15116"/>
            <a:ext cx="921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Computational Results when </a:t>
            </a:r>
            <a:r>
              <a:rPr lang="en-US" sz="2400" b="1" i="1" dirty="0"/>
              <a:t>h = 1.165</a:t>
            </a:r>
          </a:p>
          <a:p>
            <a:pPr algn="ctr"/>
            <a:r>
              <a:rPr lang="en-US" sz="2400" b="1" i="1" dirty="0"/>
              <a:t>Pattern 6 – Large Scale-Free (4 Simple Repeats of Small-Scale Grid)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>
            <a:off x="1021145" y="4343400"/>
            <a:ext cx="324605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715000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2421" y="5963948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14900" y="466420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5105400"/>
            <a:ext cx="3410123" cy="265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267200" y="49530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191000" y="4191000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1034177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is still a bit low (0.091, where equilibrium would be closer to 0.1), however –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49023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0.176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0.053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29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1" y="2672205"/>
            <a:ext cx="6896099" cy="1754326"/>
            <a:chOff x="1600198" y="4570102"/>
            <a:chExt cx="6896099" cy="141011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70102"/>
              <a:ext cx="6858000" cy="141011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Modified Scale-Free-Like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5829806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8296" y="457479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268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86007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2070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19535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3629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5306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6982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3746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102771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30393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8717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7041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5364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8659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20335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3688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2011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54231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8892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87759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40452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2128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3805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60569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70995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72163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5539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3863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2187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5481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7157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50510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3688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7157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70411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8717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30393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2070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53647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5481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3805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2128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40452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3746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54231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8775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7099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5423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237388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5051073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293717" y="6759714"/>
            <a:ext cx="763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original scale-free-like pattern (Pattern 6; shown here) </a:t>
            </a:r>
          </a:p>
          <a:p>
            <a:pPr algn="ctr"/>
            <a:r>
              <a:rPr lang="en-US" b="1" dirty="0"/>
              <a:t>with the free energy-minimized results (next slide)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C2670-A1D3-4EAC-B30F-4217D19C67EF}"/>
              </a:ext>
            </a:extLst>
          </p:cNvPr>
          <p:cNvSpPr txBox="1"/>
          <p:nvPr/>
        </p:nvSpPr>
        <p:spPr>
          <a:xfrm>
            <a:off x="754383" y="70670"/>
            <a:ext cx="844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#4 Used a Large-Scale Grid that Repeated Smaller Grid Four Times</a:t>
            </a:r>
          </a:p>
        </p:txBody>
      </p:sp>
    </p:spTree>
    <p:extLst>
      <p:ext uri="{BB962C8B-B14F-4D97-AF65-F5344CB8AC3E}">
        <p14:creationId xmlns:p14="http://schemas.microsoft.com/office/powerpoint/2010/main" val="1147257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754383" y="0"/>
            <a:ext cx="81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 Uses a Large-Scale Grid with Revised Scale-Free-Like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4"/>
          <a:stretch/>
        </p:blipFill>
        <p:spPr>
          <a:xfrm>
            <a:off x="-24897" y="1203960"/>
            <a:ext cx="10058400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1675654" y="198120"/>
            <a:ext cx="6707092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Original Plan for the 16x16 Scale-Free Example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PPT lost; JPG stored in the V&amp;V Figures as: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CVM-2D_Scale-free_128-nodes_pg0_2016-10-26.jpg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Under: 2D-CVM-Free-Energy-V-and-V/Figures</a:t>
            </a:r>
          </a:p>
        </p:txBody>
      </p:sp>
    </p:spTree>
    <p:extLst>
      <p:ext uri="{BB962C8B-B14F-4D97-AF65-F5344CB8AC3E}">
        <p14:creationId xmlns:p14="http://schemas.microsoft.com/office/powerpoint/2010/main" val="196816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E4293-66C8-47BA-A5F9-8A7B5621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6666" b="17677"/>
          <a:stretch/>
        </p:blipFill>
        <p:spPr>
          <a:xfrm>
            <a:off x="152400" y="49107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2437769" y="73753"/>
            <a:ext cx="5182861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51A81-A6A7-48A4-BF33-631C51E7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946678" y="562056"/>
            <a:ext cx="3645079" cy="3880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unequal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can only be approximate; the pattern is not an equilibrium one.</a:t>
            </a:r>
          </a:p>
        </p:txBody>
      </p:sp>
    </p:spTree>
    <p:extLst>
      <p:ext uri="{BB962C8B-B14F-4D97-AF65-F5344CB8AC3E}">
        <p14:creationId xmlns:p14="http://schemas.microsoft.com/office/powerpoint/2010/main" val="216342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3333" b="14444"/>
          <a:stretch/>
        </p:blipFill>
        <p:spPr>
          <a:xfrm>
            <a:off x="251460" y="784860"/>
            <a:ext cx="3495543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2267963" y="198120"/>
            <a:ext cx="5522474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Plan for the 32x32 Scale-Free Example</a:t>
            </a:r>
          </a:p>
          <a:p>
            <a:pPr algn="ctr"/>
            <a:endParaRPr lang="en-US" sz="15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6161-5D22-4C3E-AFD5-2A7DBA72807F}"/>
              </a:ext>
            </a:extLst>
          </p:cNvPr>
          <p:cNvSpPr txBox="1"/>
          <p:nvPr/>
        </p:nvSpPr>
        <p:spPr>
          <a:xfrm>
            <a:off x="4107181" y="868681"/>
            <a:ext cx="5114221" cy="357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32 x 32 = 1024 total nodes</a:t>
            </a:r>
          </a:p>
          <a:p>
            <a:r>
              <a:rPr lang="en-US" sz="2200" dirty="0"/>
              <a:t>= 512 per side (half of total; top or bottom)</a:t>
            </a:r>
          </a:p>
          <a:p>
            <a:r>
              <a:rPr lang="en-US" sz="2200" dirty="0"/>
              <a:t>= 512/2 = 256 black per top or bottom</a:t>
            </a:r>
          </a:p>
          <a:p>
            <a:r>
              <a:rPr lang="en-US" sz="2200" dirty="0"/>
              <a:t>256 = 4* 64</a:t>
            </a:r>
          </a:p>
          <a:p>
            <a:endParaRPr lang="en-US" sz="2200" dirty="0"/>
          </a:p>
          <a:p>
            <a:r>
              <a:rPr lang="en-US" sz="1760" dirty="0"/>
              <a:t>Scale Free Composition: </a:t>
            </a:r>
          </a:p>
          <a:p>
            <a:r>
              <a:rPr lang="en-US" sz="1540" dirty="0"/>
              <a:t>= 64 center 	= 64</a:t>
            </a:r>
          </a:p>
          <a:p>
            <a:r>
              <a:rPr lang="en-US" sz="1540" dirty="0"/>
              <a:t>= 2* 32 center 	= 64</a:t>
            </a:r>
          </a:p>
          <a:p>
            <a:r>
              <a:rPr lang="en-US" sz="1540" dirty="0"/>
              <a:t>+ 4* 16 		= 64</a:t>
            </a:r>
          </a:p>
          <a:p>
            <a:r>
              <a:rPr lang="en-US" sz="1540" dirty="0"/>
              <a:t>+ 4* 8 		= 32</a:t>
            </a:r>
          </a:p>
          <a:p>
            <a:r>
              <a:rPr lang="en-US" sz="1540" dirty="0"/>
              <a:t>+ 8* 4 		= 32</a:t>
            </a:r>
          </a:p>
          <a:p>
            <a:r>
              <a:rPr lang="en-US" sz="1540" dirty="0"/>
              <a:t>For a total of 3*64 + 2*32= 192 + 64 = 256 </a:t>
            </a:r>
            <a:r>
              <a:rPr lang="en-US" sz="2200" dirty="0"/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C770A-3027-4D52-B80A-FF0886FF124A}"/>
              </a:ext>
            </a:extLst>
          </p:cNvPr>
          <p:cNvSpPr txBox="1"/>
          <p:nvPr/>
        </p:nvSpPr>
        <p:spPr>
          <a:xfrm>
            <a:off x="4107180" y="4220367"/>
            <a:ext cx="2581797" cy="303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Actual: </a:t>
            </a:r>
          </a:p>
          <a:p>
            <a:r>
              <a:rPr lang="en-US" sz="1540" dirty="0"/>
              <a:t>1 at 30		= 30</a:t>
            </a:r>
          </a:p>
          <a:p>
            <a:r>
              <a:rPr lang="en-US" sz="1540" dirty="0"/>
              <a:t>1 at 35		= 35</a:t>
            </a:r>
          </a:p>
          <a:p>
            <a:r>
              <a:rPr lang="en-US" sz="1540" dirty="0"/>
              <a:t>2 at 17		= 34</a:t>
            </a:r>
          </a:p>
          <a:p>
            <a:r>
              <a:rPr lang="en-US" sz="1540" dirty="0"/>
              <a:t>4 at 9		= 36</a:t>
            </a:r>
          </a:p>
          <a:p>
            <a:r>
              <a:rPr lang="en-US" sz="1540" dirty="0"/>
              <a:t>2 at 8 		= 16</a:t>
            </a:r>
          </a:p>
          <a:p>
            <a:r>
              <a:rPr lang="en-US" sz="1540" dirty="0"/>
              <a:t>6 at 6		= 36</a:t>
            </a:r>
          </a:p>
          <a:p>
            <a:r>
              <a:rPr lang="en-US" sz="1540" dirty="0"/>
              <a:t>2 at 12 (</a:t>
            </a:r>
            <a:r>
              <a:rPr lang="en-US" sz="1540" dirty="0" err="1"/>
              <a:t>inc</a:t>
            </a:r>
            <a:r>
              <a:rPr lang="en-US" sz="1540" dirty="0"/>
              <a:t> wrap) / 2	= 12</a:t>
            </a:r>
          </a:p>
          <a:p>
            <a:r>
              <a:rPr lang="en-US" sz="1540" dirty="0"/>
              <a:t>2 at 4 (</a:t>
            </a:r>
            <a:r>
              <a:rPr lang="en-US" sz="1540" dirty="0" err="1"/>
              <a:t>inc</a:t>
            </a:r>
            <a:r>
              <a:rPr lang="en-US" sz="1540" dirty="0"/>
              <a:t> wrap)/2 	= 04</a:t>
            </a:r>
          </a:p>
          <a:p>
            <a:r>
              <a:rPr lang="en-US" sz="1540" dirty="0"/>
              <a:t>12 at 4		= 48</a:t>
            </a:r>
          </a:p>
          <a:p>
            <a:r>
              <a:rPr lang="en-US" sz="1540" dirty="0"/>
              <a:t>Total: 		251</a:t>
            </a:r>
          </a:p>
          <a:p>
            <a:endParaRPr lang="en-US" sz="1540" dirty="0"/>
          </a:p>
        </p:txBody>
      </p:sp>
    </p:spTree>
    <p:extLst>
      <p:ext uri="{BB962C8B-B14F-4D97-AF65-F5344CB8AC3E}">
        <p14:creationId xmlns:p14="http://schemas.microsoft.com/office/powerpoint/2010/main" val="1855499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80975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23143" y="2578966"/>
              <a:ext cx="2983651" cy="759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1.22 (initial pattern); </a:t>
              </a:r>
            </a:p>
            <a:p>
              <a:pPr algn="ctr"/>
              <a:r>
                <a:rPr lang="en-US" sz="1800" b="1" i="1" dirty="0"/>
                <a:t>based on y</a:t>
              </a:r>
              <a:r>
                <a:rPr lang="en-US" sz="1800" b="1" i="1" baseline="-25000" dirty="0"/>
                <a:t>2</a:t>
              </a:r>
              <a:r>
                <a:rPr lang="en-US" sz="1800" b="1" i="1" dirty="0"/>
                <a:t> config var value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427271" y="3871817"/>
              <a:ext cx="40688" cy="20908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18934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36839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36839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53384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253882" y="1085730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Analytic Values for Configuration Variables </a:t>
            </a:r>
            <a:r>
              <a:rPr lang="en-US" sz="1800" b="1" i="1" dirty="0"/>
              <a:t>y</a:t>
            </a:r>
            <a:r>
              <a:rPr lang="en-US" sz="1800" b="1" i="1" baseline="-25000" dirty="0"/>
              <a:t>2</a:t>
            </a:r>
            <a:r>
              <a:rPr lang="en-US" sz="1800" b="1" dirty="0"/>
              <a:t>,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1</a:t>
            </a:r>
            <a:r>
              <a:rPr lang="en-US" sz="1800" b="1" dirty="0"/>
              <a:t>, and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3</a:t>
            </a:r>
            <a:endParaRPr lang="en-US" sz="1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16315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56861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5036093" y="4633654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6717" y="4198619"/>
            <a:ext cx="1392427" cy="2080241"/>
            <a:chOff x="8536717" y="4065269"/>
            <a:chExt cx="1392427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36717" y="42437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2960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222" r="-746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8462" y="95719"/>
            <a:ext cx="871975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We Identify a Likely </a:t>
            </a:r>
            <a:r>
              <a:rPr lang="en-US" sz="2400" b="1" i="1" dirty="0"/>
              <a:t>h-value</a:t>
            </a:r>
            <a:r>
              <a:rPr lang="en-US" sz="2400" b="1" dirty="0"/>
              <a:t> from the Configuration Variable Values</a:t>
            </a:r>
          </a:p>
          <a:p>
            <a:pPr algn="ctr"/>
            <a:endParaRPr lang="en-US" sz="900" b="1" dirty="0"/>
          </a:p>
          <a:p>
            <a:pPr algn="ctr"/>
            <a:r>
              <a:rPr lang="en-US" b="1" dirty="0"/>
              <a:t>Results for a Given Pattern (Pattern 7; Large-Scale Grid)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 flipV="1">
            <a:off x="1021144" y="4772055"/>
            <a:ext cx="4078749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2" y="6171746"/>
            <a:ext cx="5129668" cy="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080293" y="599447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07859" y="446725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1" y="4628718"/>
            <a:ext cx="4624214" cy="194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4D1790-FB3C-463F-97DF-8433441E00CD}"/>
              </a:ext>
            </a:extLst>
          </p:cNvPr>
          <p:cNvCxnSpPr>
            <a:cxnSpLocks/>
          </p:cNvCxnSpPr>
          <p:nvPr/>
        </p:nvCxnSpPr>
        <p:spPr>
          <a:xfrm>
            <a:off x="5614815" y="4733895"/>
            <a:ext cx="40688" cy="20908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933167-98A6-40C9-8526-0CF4DD199843}"/>
              </a:ext>
            </a:extLst>
          </p:cNvPr>
          <p:cNvCxnSpPr>
            <a:cxnSpLocks/>
          </p:cNvCxnSpPr>
          <p:nvPr/>
        </p:nvCxnSpPr>
        <p:spPr>
          <a:xfrm>
            <a:off x="6210362" y="6299274"/>
            <a:ext cx="0" cy="5375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90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1B552-B420-4C32-8958-0941FB7F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4445" r="14167" b="23333"/>
          <a:stretch/>
        </p:blipFill>
        <p:spPr>
          <a:xfrm>
            <a:off x="1600200" y="990600"/>
            <a:ext cx="6941820" cy="628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B0857-C0D2-4D5D-AC7F-B9283ADE3123}"/>
              </a:ext>
            </a:extLst>
          </p:cNvPr>
          <p:cNvSpPr txBox="1"/>
          <p:nvPr/>
        </p:nvSpPr>
        <p:spPr>
          <a:xfrm>
            <a:off x="1215278" y="152400"/>
            <a:ext cx="7711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Original Grid Configuration</a:t>
            </a:r>
          </a:p>
          <a:p>
            <a:pPr algn="ctr"/>
            <a:r>
              <a:rPr lang="en-US" sz="1800" dirty="0"/>
              <a:t>Pattern 7, in 2D-CVM_def-pttrns_var-Bayes_v1pt1_lg-grid_2019-01-19.py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354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1093635" y="146915"/>
            <a:ext cx="787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4AF34-CDF8-411F-B3C8-7C0FF56F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499" r="14394" b="15657"/>
          <a:stretch/>
        </p:blipFill>
        <p:spPr>
          <a:xfrm>
            <a:off x="1219200" y="606377"/>
            <a:ext cx="7881831" cy="69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1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301105" y="0"/>
            <a:ext cx="6422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Pattern 7, before Free Energy Minimization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  <p:extLst>
      <p:ext uri="{BB962C8B-B14F-4D97-AF65-F5344CB8AC3E}">
        <p14:creationId xmlns:p14="http://schemas.microsoft.com/office/powerpoint/2010/main" val="993835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222245" y="-1941"/>
            <a:ext cx="7383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Results after Free Energy Minimization of Large Grid</a:t>
            </a:r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80E5-0906-4F74-A6F7-C328D01B5E89}"/>
              </a:ext>
            </a:extLst>
          </p:cNvPr>
          <p:cNvSpPr txBox="1"/>
          <p:nvPr/>
        </p:nvSpPr>
        <p:spPr>
          <a:xfrm>
            <a:off x="6165544" y="53339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= 1.2</a:t>
            </a:r>
          </a:p>
        </p:txBody>
      </p:sp>
    </p:spTree>
    <p:extLst>
      <p:ext uri="{BB962C8B-B14F-4D97-AF65-F5344CB8AC3E}">
        <p14:creationId xmlns:p14="http://schemas.microsoft.com/office/powerpoint/2010/main" val="2009440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66A7-083D-4C67-8FEC-9E122A75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32828" r="13636" b="15656"/>
          <a:stretch/>
        </p:blipFill>
        <p:spPr>
          <a:xfrm>
            <a:off x="2133600" y="1110198"/>
            <a:ext cx="610496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5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92576" y="165117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1.20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322423" y="3897988"/>
              <a:ext cx="5246" cy="20554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616916" y="1600200"/>
            <a:ext cx="1276959" cy="1186516"/>
            <a:chOff x="8382001" y="2732128"/>
            <a:chExt cx="1276959" cy="118651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345346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16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726346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497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732128"/>
              <a:ext cx="1276959" cy="1186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49878" y="855239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0" y="1269003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2942372"/>
            <a:ext cx="1376303" cy="2229359"/>
            <a:chOff x="8552841" y="3965360"/>
            <a:chExt cx="1376303" cy="218015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3965360"/>
              <a:ext cx="1376303" cy="21801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066" y="3994138"/>
              <a:ext cx="1153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/>
                <a:t>Original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2623631" y="33663"/>
            <a:ext cx="4806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1.21</a:t>
            </a:r>
          </a:p>
          <a:p>
            <a:pPr algn="ctr"/>
            <a:r>
              <a:rPr lang="en-US" b="1" i="1" dirty="0"/>
              <a:t>Pattern 7, after Free Energy Minimization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1021146" y="4572001"/>
            <a:ext cx="4157230" cy="163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1087450" y="5715000"/>
            <a:ext cx="39417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627412" y="5940590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89654" y="4351602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87450" y="5029200"/>
            <a:ext cx="34716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572434" y="4872298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377533" y="4190083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FCECD9-62CA-49B2-B2C2-0FFF02D8CE8B}"/>
              </a:ext>
            </a:extLst>
          </p:cNvPr>
          <p:cNvGrpSpPr/>
          <p:nvPr/>
        </p:nvGrpSpPr>
        <p:grpSpPr>
          <a:xfrm>
            <a:off x="8597408" y="5299207"/>
            <a:ext cx="1376303" cy="2252155"/>
            <a:chOff x="8552841" y="3893355"/>
            <a:chExt cx="1376303" cy="225215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89313-E68B-432F-8261-5CD7EDB59669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C13EC98-91C6-48E7-915A-9649E511FA33}"/>
                </a:ext>
              </a:extLst>
            </p:cNvPr>
            <p:cNvSpPr/>
            <p:nvPr/>
          </p:nvSpPr>
          <p:spPr>
            <a:xfrm>
              <a:off x="8552841" y="3893355"/>
              <a:ext cx="1376303" cy="22521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43A218D3-1044-4972-88C8-1609915EB320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C68FD9-3093-4209-9294-51C500BFCF6C}"/>
                </a:ext>
              </a:extLst>
            </p:cNvPr>
            <p:cNvSpPr txBox="1"/>
            <p:nvPr/>
          </p:nvSpPr>
          <p:spPr>
            <a:xfrm>
              <a:off x="8591291" y="3967642"/>
              <a:ext cx="1252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After </a:t>
              </a:r>
              <a:r>
                <a:rPr lang="en-US" sz="1600" b="1" i="1" dirty="0" err="1"/>
                <a:t>FEMin</a:t>
              </a:r>
              <a:r>
                <a:rPr lang="en-US" sz="1600" b="1" i="1" dirty="0"/>
                <a:t>;</a:t>
              </a:r>
            </a:p>
            <a:p>
              <a:pPr algn="ctr"/>
              <a:r>
                <a:rPr lang="en-US" sz="1600" b="1" i="1" dirty="0"/>
                <a:t>h = 1.2:</a:t>
              </a:r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186A1B-E836-4C88-9EDE-FA3281A3112D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E66D0D33-C9BE-48DD-BC59-D20D1F76C6FD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ACD27-6153-4F8A-8C70-C787A9BA24D7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0984A6-B28F-449D-9B31-4ABD3EB977D5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0.094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400EAB-CB6F-4BBC-B221-93B8CB03B556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1042531" y="6078390"/>
            <a:ext cx="5584881" cy="14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6EC5F1-DE27-4C62-9E73-13EC6A8B3F7A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111866" y="4470570"/>
            <a:ext cx="4477788" cy="33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C39E2C-74DA-4F1E-A2F2-B3AC2099165D}"/>
              </a:ext>
            </a:extLst>
          </p:cNvPr>
          <p:cNvCxnSpPr>
            <a:cxnSpLocks/>
          </p:cNvCxnSpPr>
          <p:nvPr/>
        </p:nvCxnSpPr>
        <p:spPr>
          <a:xfrm flipH="1" flipV="1">
            <a:off x="1111010" y="4298168"/>
            <a:ext cx="3289484" cy="352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435995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30780A3-A0A9-4FEB-A82E-4DF702A6ECA1}"/>
              </a:ext>
            </a:extLst>
          </p:cNvPr>
          <p:cNvCxnSpPr>
            <a:cxnSpLocks/>
          </p:cNvCxnSpPr>
          <p:nvPr/>
        </p:nvCxnSpPr>
        <p:spPr>
          <a:xfrm>
            <a:off x="4495800" y="4495800"/>
            <a:ext cx="32605" cy="21893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ECF598-5CF2-42FE-A1C1-970D1C314DA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686734" y="5177098"/>
            <a:ext cx="37666" cy="15285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7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7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859037" y="1005140"/>
            <a:ext cx="63403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set </a:t>
            </a:r>
            <a:r>
              <a:rPr lang="en-US" b="1" i="1" dirty="0"/>
              <a:t>h= 1.20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(Once again,) 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close to what we anticipated (0.094, where equilibrium would be about 0.9), and as expected,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again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5494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0.212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0.058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028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 for Specific Codes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329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957028" y="104598"/>
            <a:ext cx="614434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7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9335" y="121374"/>
            <a:ext cx="3163457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Documentation: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563222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 </a:t>
            </a:r>
          </a:p>
          <a:p>
            <a:endParaRPr lang="en-US" dirty="0"/>
          </a:p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x1 = 0.119 (actually, 30.464 nodes), which is eps0 =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Sources and Documentation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Various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98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136" y="715254"/>
            <a:ext cx="9218127" cy="255445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https://github.com/ajmaren/2D-Cluster-Variation-Method</a:t>
            </a:r>
            <a:r>
              <a:rPr lang="en-US" dirty="0"/>
              <a:t> (</a:t>
            </a:r>
            <a:r>
              <a:rPr lang="en-US" dirty="0" err="1"/>
              <a:t>slidedecks</a:t>
            </a:r>
            <a:r>
              <a:rPr lang="en-US" dirty="0"/>
              <a:t>, no code)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Prior </a:t>
            </a:r>
            <a:r>
              <a:rPr lang="en-US" dirty="0" err="1"/>
              <a:t>slidedeck</a:t>
            </a:r>
            <a:r>
              <a:rPr lang="en-US" dirty="0"/>
              <a:t>: </a:t>
            </a:r>
            <a:r>
              <a:rPr lang="en-US" b="1" dirty="0"/>
              <a:t>2D-CVM_Expts-vary-eps0-and-eps1_2018-12-29.pptx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Divergence in analytic results: </a:t>
            </a:r>
            <a:r>
              <a:rPr lang="en-US" b="1" dirty="0"/>
              <a:t>2D-CVM_Expts-vary-eps0-and-eps1_2018-12-27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Code for some of this work is still on a private repository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44" y="3478749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62" y="4055129"/>
            <a:ext cx="8534400" cy="156957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sz="1600" dirty="0"/>
              <a:t>Code will be made available on the </a:t>
            </a:r>
            <a:r>
              <a:rPr lang="en-US" sz="1600" b="1" i="1" dirty="0"/>
              <a:t>public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r>
              <a:rPr lang="en-US" sz="1600" dirty="0"/>
              <a:t> repository after initial development, </a:t>
            </a:r>
            <a:r>
              <a:rPr lang="en-US" sz="1600" b="1" dirty="0"/>
              <a:t> </a:t>
            </a:r>
            <a:r>
              <a:rPr lang="en-US" sz="1600" dirty="0"/>
              <a:t>documentation, V&amp;V, and experiments are completed. </a:t>
            </a:r>
          </a:p>
          <a:p>
            <a:endParaRPr lang="en-US" sz="1600" dirty="0"/>
          </a:p>
          <a:p>
            <a:r>
              <a:rPr lang="en-US" sz="1600" dirty="0"/>
              <a:t>Look on </a:t>
            </a:r>
            <a:r>
              <a:rPr lang="en-US" sz="1600" dirty="0" err="1"/>
              <a:t>arXiv</a:t>
            </a:r>
            <a:r>
              <a:rPr lang="en-US" sz="1600" dirty="0"/>
              <a:t> for various papers documenting theoretical and experimental results. See the “Patents and Publications” page on </a:t>
            </a:r>
            <a:r>
              <a:rPr lang="en-US" sz="1600" dirty="0">
                <a:hlinkClick r:id="rId3"/>
              </a:rPr>
              <a:t>www.aliannajmaren.com</a:t>
            </a:r>
            <a:r>
              <a:rPr lang="en-US" sz="1600" dirty="0"/>
              <a:t> for full access to the latest papers. See the “Blog” page for discussions on theory, code, and experimental results.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32418</TotalTime>
  <Words>8475</Words>
  <Application>Microsoft Office PowerPoint</Application>
  <PresentationFormat>Custom</PresentationFormat>
  <Paragraphs>1990</Paragraphs>
  <Slides>92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Britannic Bold</vt:lpstr>
      <vt:lpstr>Calibri</vt:lpstr>
      <vt:lpstr>Cambria Math</vt:lpstr>
      <vt:lpstr>Monotype Corsiva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94</cp:revision>
  <dcterms:created xsi:type="dcterms:W3CDTF">2016-11-28T17:15:15Z</dcterms:created>
  <dcterms:modified xsi:type="dcterms:W3CDTF">2019-06-17T22:08:16Z</dcterms:modified>
</cp:coreProperties>
</file>